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56" r:id="rId2"/>
    <p:sldId id="275" r:id="rId3"/>
    <p:sldId id="276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7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8" r:id="rId22"/>
  </p:sldIdLst>
  <p:sldSz cx="9144000" cy="6858000" type="screen4x3"/>
  <p:notesSz cx="6858000" cy="9144000"/>
  <p:defaultTextStyle>
    <a:lvl1pPr defTabSz="956913">
      <a:lnSpc>
        <a:spcPct val="90000"/>
      </a:lnSpc>
      <a:tabLst>
        <a:tab pos="381000" algn="l"/>
      </a:tabLst>
      <a:defRPr sz="1600">
        <a:solidFill>
          <a:srgbClr val="666666"/>
        </a:solidFill>
        <a:latin typeface="Fedra Sans Pro Book LF"/>
        <a:ea typeface="Fedra Sans Pro Book LF"/>
        <a:cs typeface="Fedra Sans Pro Book LF"/>
        <a:sym typeface="Fedra Sans Pro Book LF"/>
      </a:defRPr>
    </a:lvl1pPr>
    <a:lvl2pPr indent="457200" defTabSz="956913">
      <a:lnSpc>
        <a:spcPct val="90000"/>
      </a:lnSpc>
      <a:tabLst>
        <a:tab pos="381000" algn="l"/>
      </a:tabLst>
      <a:defRPr sz="1600">
        <a:solidFill>
          <a:srgbClr val="666666"/>
        </a:solidFill>
        <a:latin typeface="Fedra Sans Pro Book LF"/>
        <a:ea typeface="Fedra Sans Pro Book LF"/>
        <a:cs typeface="Fedra Sans Pro Book LF"/>
        <a:sym typeface="Fedra Sans Pro Book LF"/>
      </a:defRPr>
    </a:lvl2pPr>
    <a:lvl3pPr indent="914400" defTabSz="956913">
      <a:lnSpc>
        <a:spcPct val="90000"/>
      </a:lnSpc>
      <a:tabLst>
        <a:tab pos="381000" algn="l"/>
      </a:tabLst>
      <a:defRPr sz="1600">
        <a:solidFill>
          <a:srgbClr val="666666"/>
        </a:solidFill>
        <a:latin typeface="Fedra Sans Pro Book LF"/>
        <a:ea typeface="Fedra Sans Pro Book LF"/>
        <a:cs typeface="Fedra Sans Pro Book LF"/>
        <a:sym typeface="Fedra Sans Pro Book LF"/>
      </a:defRPr>
    </a:lvl3pPr>
    <a:lvl4pPr indent="1371600" defTabSz="956913">
      <a:lnSpc>
        <a:spcPct val="90000"/>
      </a:lnSpc>
      <a:tabLst>
        <a:tab pos="381000" algn="l"/>
      </a:tabLst>
      <a:defRPr sz="1600">
        <a:solidFill>
          <a:srgbClr val="666666"/>
        </a:solidFill>
        <a:latin typeface="Fedra Sans Pro Book LF"/>
        <a:ea typeface="Fedra Sans Pro Book LF"/>
        <a:cs typeface="Fedra Sans Pro Book LF"/>
        <a:sym typeface="Fedra Sans Pro Book LF"/>
      </a:defRPr>
    </a:lvl4pPr>
    <a:lvl5pPr indent="1828800" defTabSz="956913">
      <a:lnSpc>
        <a:spcPct val="90000"/>
      </a:lnSpc>
      <a:tabLst>
        <a:tab pos="381000" algn="l"/>
      </a:tabLst>
      <a:defRPr sz="1600">
        <a:solidFill>
          <a:srgbClr val="666666"/>
        </a:solidFill>
        <a:latin typeface="Fedra Sans Pro Book LF"/>
        <a:ea typeface="Fedra Sans Pro Book LF"/>
        <a:cs typeface="Fedra Sans Pro Book LF"/>
        <a:sym typeface="Fedra Sans Pro Book LF"/>
      </a:defRPr>
    </a:lvl5pPr>
    <a:lvl6pPr indent="2286000" defTabSz="956913">
      <a:lnSpc>
        <a:spcPct val="90000"/>
      </a:lnSpc>
      <a:tabLst>
        <a:tab pos="381000" algn="l"/>
      </a:tabLst>
      <a:defRPr sz="1600">
        <a:solidFill>
          <a:srgbClr val="666666"/>
        </a:solidFill>
        <a:latin typeface="Fedra Sans Pro Book LF"/>
        <a:ea typeface="Fedra Sans Pro Book LF"/>
        <a:cs typeface="Fedra Sans Pro Book LF"/>
        <a:sym typeface="Fedra Sans Pro Book LF"/>
      </a:defRPr>
    </a:lvl6pPr>
    <a:lvl7pPr indent="2743200" defTabSz="956913">
      <a:lnSpc>
        <a:spcPct val="90000"/>
      </a:lnSpc>
      <a:tabLst>
        <a:tab pos="381000" algn="l"/>
      </a:tabLst>
      <a:defRPr sz="1600">
        <a:solidFill>
          <a:srgbClr val="666666"/>
        </a:solidFill>
        <a:latin typeface="Fedra Sans Pro Book LF"/>
        <a:ea typeface="Fedra Sans Pro Book LF"/>
        <a:cs typeface="Fedra Sans Pro Book LF"/>
        <a:sym typeface="Fedra Sans Pro Book LF"/>
      </a:defRPr>
    </a:lvl7pPr>
    <a:lvl8pPr indent="3200400" defTabSz="956913">
      <a:lnSpc>
        <a:spcPct val="90000"/>
      </a:lnSpc>
      <a:tabLst>
        <a:tab pos="381000" algn="l"/>
      </a:tabLst>
      <a:defRPr sz="1600">
        <a:solidFill>
          <a:srgbClr val="666666"/>
        </a:solidFill>
        <a:latin typeface="Fedra Sans Pro Book LF"/>
        <a:ea typeface="Fedra Sans Pro Book LF"/>
        <a:cs typeface="Fedra Sans Pro Book LF"/>
        <a:sym typeface="Fedra Sans Pro Book LF"/>
      </a:defRPr>
    </a:lvl8pPr>
    <a:lvl9pPr indent="3657600" defTabSz="956913">
      <a:lnSpc>
        <a:spcPct val="90000"/>
      </a:lnSpc>
      <a:tabLst>
        <a:tab pos="381000" algn="l"/>
      </a:tabLst>
      <a:defRPr sz="1600">
        <a:solidFill>
          <a:srgbClr val="666666"/>
        </a:solidFill>
        <a:latin typeface="Fedra Sans Pro Book LF"/>
        <a:ea typeface="Fedra Sans Pro Book LF"/>
        <a:cs typeface="Fedra Sans Pro Book LF"/>
        <a:sym typeface="Fedra Sans Pro Book LF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2F3F6"/>
          </a:solidFill>
        </a:fill>
      </a:tcStyle>
    </a:wholeTbl>
    <a:band2H>
      <a:tcTxStyle/>
      <a:tcStyle>
        <a:tcBdr/>
        <a:fill>
          <a:solidFill>
            <a:srgbClr val="F9F9FA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EDFE7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EDFE7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EDFE7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E3CB"/>
          </a:solidFill>
        </a:fill>
      </a:tcStyle>
    </a:wholeTbl>
    <a:band2H>
      <a:tcTxStyle/>
      <a:tcStyle>
        <a:tcBdr/>
        <a:fill>
          <a:solidFill>
            <a:srgbClr val="FFF1E7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AE18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AE18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AE18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7D7D7"/>
          </a:solidFill>
        </a:fill>
      </a:tcStyle>
    </a:wholeTbl>
    <a:band2H>
      <a:tcTxStyle/>
      <a:tcStyle>
        <a:tcBdr/>
        <a:fill>
          <a:solidFill>
            <a:srgbClr val="ECECEC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08080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08080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08080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EDFE7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EDFE7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342" autoAdjust="0"/>
  </p:normalViewPr>
  <p:slideViewPr>
    <p:cSldViewPr>
      <p:cViewPr>
        <p:scale>
          <a:sx n="66" d="100"/>
          <a:sy n="66" d="100"/>
        </p:scale>
        <p:origin x="-1506" y="-4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jpeg>
</file>

<file path=ppt/media/image31.png>
</file>

<file path=ppt/media/image32.png>
</file>

<file path=ppt/media/image3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7" name="Shape 5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3172832741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1pPr>
    <a:lvl2pPr indent="2286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2pPr>
    <a:lvl3pPr indent="4572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3pPr>
    <a:lvl4pPr indent="6858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4pPr>
    <a:lvl5pPr indent="9144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5pPr>
    <a:lvl6pPr indent="11430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6pPr>
    <a:lvl7pPr indent="13716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7pPr>
    <a:lvl8pPr indent="16002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8pPr>
    <a:lvl9pPr indent="18288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 smtClean="0"/>
          </a:p>
          <a:p>
            <a:r>
              <a:rPr lang="ru-RU" dirty="0" smtClean="0"/>
              <a:t>На</a:t>
            </a:r>
            <a:r>
              <a:rPr lang="ru-RU" baseline="0" dirty="0" smtClean="0"/>
              <a:t> слайде останутся только тезисы, все пояснения уйдут в подстрочник</a:t>
            </a: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400" b="1" dirty="0" smtClean="0">
              <a:solidFill>
                <a:schemeClr val="accent6">
                  <a:lumMod val="75000"/>
                </a:schemeClr>
              </a:solidFill>
              <a:latin typeface="Arial Narrow" panose="020B0606020202030204" pitchFamily="34" charset="0"/>
            </a:endParaRP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 smtClean="0">
                <a:solidFill>
                  <a:schemeClr val="accent6">
                    <a:lumMod val="75000"/>
                  </a:schemeClr>
                </a:solidFill>
                <a:latin typeface="Arial Narrow" panose="020B0606020202030204" pitchFamily="34" charset="0"/>
              </a:rPr>
              <a:t>Активы легче получить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автомобиля такси через </a:t>
            </a:r>
            <a:r>
              <a:rPr lang="en-US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Uber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репутации рейтинг доверия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знаний виртуальный ассистент </a:t>
            </a:r>
            <a:b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</a:b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и поисковики</a:t>
            </a:r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42347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 smtClean="0"/>
          </a:p>
          <a:p>
            <a:r>
              <a:rPr lang="ru-RU" dirty="0" smtClean="0"/>
              <a:t>На</a:t>
            </a:r>
            <a:r>
              <a:rPr lang="ru-RU" baseline="0" dirty="0" smtClean="0"/>
              <a:t> слайде останутся только тезисы, все пояснения уйдут в подстрочник</a:t>
            </a: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400" b="1" dirty="0" smtClean="0">
              <a:solidFill>
                <a:schemeClr val="accent6">
                  <a:lumMod val="75000"/>
                </a:schemeClr>
              </a:solidFill>
              <a:latin typeface="Arial Narrow" panose="020B0606020202030204" pitchFamily="34" charset="0"/>
            </a:endParaRP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 smtClean="0">
                <a:solidFill>
                  <a:schemeClr val="accent6">
                    <a:lumMod val="75000"/>
                  </a:schemeClr>
                </a:solidFill>
                <a:latin typeface="Arial Narrow" panose="020B0606020202030204" pitchFamily="34" charset="0"/>
              </a:rPr>
              <a:t>Активы легче получить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автомобиля такси через </a:t>
            </a:r>
            <a:r>
              <a:rPr lang="en-US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Uber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репутации рейтинг доверия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знаний виртуальный ассистент </a:t>
            </a:r>
            <a:b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</a:b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и поисковики</a:t>
            </a:r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42347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 smtClean="0"/>
          </a:p>
          <a:p>
            <a:r>
              <a:rPr lang="ru-RU" dirty="0" smtClean="0"/>
              <a:t>На</a:t>
            </a:r>
            <a:r>
              <a:rPr lang="ru-RU" baseline="0" dirty="0" smtClean="0"/>
              <a:t> слайде останутся только тезисы, все пояснения уйдут в подстрочник</a:t>
            </a: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400" b="1" dirty="0" smtClean="0">
              <a:solidFill>
                <a:schemeClr val="accent6">
                  <a:lumMod val="75000"/>
                </a:schemeClr>
              </a:solidFill>
              <a:latin typeface="Arial Narrow" panose="020B0606020202030204" pitchFamily="34" charset="0"/>
            </a:endParaRP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 smtClean="0">
                <a:solidFill>
                  <a:schemeClr val="accent6">
                    <a:lumMod val="75000"/>
                  </a:schemeClr>
                </a:solidFill>
                <a:latin typeface="Arial Narrow" panose="020B0606020202030204" pitchFamily="34" charset="0"/>
              </a:rPr>
              <a:t>Активы легче получить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автомобиля такси через </a:t>
            </a:r>
            <a:r>
              <a:rPr lang="en-US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Uber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репутации рейтинг доверия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знаний виртуальный ассистент </a:t>
            </a:r>
            <a:b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</a:b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и поисковики</a:t>
            </a:r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42347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 smtClean="0"/>
          </a:p>
          <a:p>
            <a:r>
              <a:rPr lang="ru-RU" dirty="0" smtClean="0"/>
              <a:t>На</a:t>
            </a:r>
            <a:r>
              <a:rPr lang="ru-RU" baseline="0" dirty="0" smtClean="0"/>
              <a:t> слайде останутся только тезисы, все пояснения уйдут в подстрочник</a:t>
            </a: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400" b="1" dirty="0" smtClean="0">
              <a:solidFill>
                <a:schemeClr val="accent6">
                  <a:lumMod val="75000"/>
                </a:schemeClr>
              </a:solidFill>
              <a:latin typeface="Arial Narrow" panose="020B0606020202030204" pitchFamily="34" charset="0"/>
            </a:endParaRP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 smtClean="0">
                <a:solidFill>
                  <a:schemeClr val="accent6">
                    <a:lumMod val="75000"/>
                  </a:schemeClr>
                </a:solidFill>
                <a:latin typeface="Arial Narrow" panose="020B0606020202030204" pitchFamily="34" charset="0"/>
              </a:rPr>
              <a:t>Активы легче получить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автомобиля такси через </a:t>
            </a:r>
            <a:r>
              <a:rPr lang="en-US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Uber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репутации рейтинг доверия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знаний виртуальный ассистент </a:t>
            </a:r>
            <a:b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</a:b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и поисковики</a:t>
            </a:r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42347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 smtClean="0"/>
          </a:p>
          <a:p>
            <a:r>
              <a:rPr lang="ru-RU" dirty="0" smtClean="0"/>
              <a:t>На</a:t>
            </a:r>
            <a:r>
              <a:rPr lang="ru-RU" baseline="0" dirty="0" smtClean="0"/>
              <a:t> слайде останутся только тезисы, все пояснения уйдут в подстрочник</a:t>
            </a: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400" b="1" dirty="0" smtClean="0">
              <a:solidFill>
                <a:schemeClr val="accent6">
                  <a:lumMod val="75000"/>
                </a:schemeClr>
              </a:solidFill>
              <a:latin typeface="Arial Narrow" panose="020B0606020202030204" pitchFamily="34" charset="0"/>
            </a:endParaRP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 smtClean="0">
                <a:solidFill>
                  <a:schemeClr val="accent6">
                    <a:lumMod val="75000"/>
                  </a:schemeClr>
                </a:solidFill>
                <a:latin typeface="Arial Narrow" panose="020B0606020202030204" pitchFamily="34" charset="0"/>
              </a:rPr>
              <a:t>Активы легче получить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автомобиля такси через </a:t>
            </a:r>
            <a:r>
              <a:rPr lang="en-US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Uber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репутации рейтинг доверия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знаний виртуальный ассистент </a:t>
            </a:r>
            <a:b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</a:b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и поисковики</a:t>
            </a:r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42347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 smtClean="0"/>
          </a:p>
          <a:p>
            <a:r>
              <a:rPr lang="ru-RU" dirty="0" smtClean="0"/>
              <a:t>На</a:t>
            </a:r>
            <a:r>
              <a:rPr lang="ru-RU" baseline="0" dirty="0" smtClean="0"/>
              <a:t> слайде останутся только тезисы, все пояснения уйдут в подстрочник</a:t>
            </a: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400" b="1" dirty="0" smtClean="0">
              <a:solidFill>
                <a:schemeClr val="accent6">
                  <a:lumMod val="75000"/>
                </a:schemeClr>
              </a:solidFill>
              <a:latin typeface="Arial Narrow" panose="020B0606020202030204" pitchFamily="34" charset="0"/>
            </a:endParaRP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 smtClean="0">
                <a:solidFill>
                  <a:schemeClr val="accent6">
                    <a:lumMod val="75000"/>
                  </a:schemeClr>
                </a:solidFill>
                <a:latin typeface="Arial Narrow" panose="020B0606020202030204" pitchFamily="34" charset="0"/>
              </a:rPr>
              <a:t>Активы легче получить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автомобиля такси через </a:t>
            </a:r>
            <a:r>
              <a:rPr lang="en-US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Uber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репутации рейтинг доверия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знаний виртуальный ассистент </a:t>
            </a:r>
            <a:b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</a:b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и поисковики</a:t>
            </a:r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42347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 smtClean="0"/>
          </a:p>
          <a:p>
            <a:r>
              <a:rPr lang="ru-RU" dirty="0" smtClean="0"/>
              <a:t>На</a:t>
            </a:r>
            <a:r>
              <a:rPr lang="ru-RU" baseline="0" dirty="0" smtClean="0"/>
              <a:t> слайде останутся только тезисы, все пояснения уйдут в подстрочник</a:t>
            </a: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400" b="1" dirty="0" smtClean="0">
              <a:solidFill>
                <a:schemeClr val="accent6">
                  <a:lumMod val="75000"/>
                </a:schemeClr>
              </a:solidFill>
              <a:latin typeface="Arial Narrow" panose="020B0606020202030204" pitchFamily="34" charset="0"/>
            </a:endParaRP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 smtClean="0">
                <a:solidFill>
                  <a:schemeClr val="accent6">
                    <a:lumMod val="75000"/>
                  </a:schemeClr>
                </a:solidFill>
                <a:latin typeface="Arial Narrow" panose="020B0606020202030204" pitchFamily="34" charset="0"/>
              </a:rPr>
              <a:t>Активы легче получить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автомобиля такси через </a:t>
            </a:r>
            <a:r>
              <a:rPr lang="en-US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Uber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репутации рейтинг доверия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знаний виртуальный ассистент </a:t>
            </a:r>
            <a:b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</a:b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и поисковики</a:t>
            </a:r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42347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 smtClean="0"/>
          </a:p>
          <a:p>
            <a:r>
              <a:rPr lang="ru-RU" dirty="0" smtClean="0"/>
              <a:t>На</a:t>
            </a:r>
            <a:r>
              <a:rPr lang="ru-RU" baseline="0" dirty="0" smtClean="0"/>
              <a:t> слайде останутся только тезисы, все пояснения уйдут в подстрочник</a:t>
            </a: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400" b="1" dirty="0" smtClean="0">
              <a:solidFill>
                <a:schemeClr val="accent6">
                  <a:lumMod val="75000"/>
                </a:schemeClr>
              </a:solidFill>
              <a:latin typeface="Arial Narrow" panose="020B0606020202030204" pitchFamily="34" charset="0"/>
            </a:endParaRP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 smtClean="0">
                <a:solidFill>
                  <a:schemeClr val="accent6">
                    <a:lumMod val="75000"/>
                  </a:schemeClr>
                </a:solidFill>
                <a:latin typeface="Arial Narrow" panose="020B0606020202030204" pitchFamily="34" charset="0"/>
              </a:rPr>
              <a:t>Активы легче получить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автомобиля такси через </a:t>
            </a:r>
            <a:r>
              <a:rPr lang="en-US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Uber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репутации рейтинг доверия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знаний виртуальный ассистент </a:t>
            </a:r>
            <a:b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</a:b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и поисковики</a:t>
            </a:r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42347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 smtClean="0"/>
          </a:p>
          <a:p>
            <a:r>
              <a:rPr lang="ru-RU" dirty="0" smtClean="0"/>
              <a:t>На</a:t>
            </a:r>
            <a:r>
              <a:rPr lang="ru-RU" baseline="0" dirty="0" smtClean="0"/>
              <a:t> слайде останутся только тезисы, все пояснения уйдут в подстрочник</a:t>
            </a: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400" b="1" dirty="0" smtClean="0">
              <a:solidFill>
                <a:schemeClr val="accent6">
                  <a:lumMod val="75000"/>
                </a:schemeClr>
              </a:solidFill>
              <a:latin typeface="Arial Narrow" panose="020B0606020202030204" pitchFamily="34" charset="0"/>
            </a:endParaRP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 smtClean="0">
                <a:solidFill>
                  <a:schemeClr val="accent6">
                    <a:lumMod val="75000"/>
                  </a:schemeClr>
                </a:solidFill>
                <a:latin typeface="Arial Narrow" panose="020B0606020202030204" pitchFamily="34" charset="0"/>
              </a:rPr>
              <a:t>Активы легче получить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автомобиля такси через </a:t>
            </a:r>
            <a:r>
              <a:rPr lang="en-US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Uber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репутации рейтинг доверия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знаний виртуальный ассистент </a:t>
            </a:r>
            <a:b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</a:b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и поисковики</a:t>
            </a:r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42347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 smtClean="0"/>
          </a:p>
          <a:p>
            <a:r>
              <a:rPr lang="ru-RU" dirty="0" smtClean="0"/>
              <a:t>На</a:t>
            </a:r>
            <a:r>
              <a:rPr lang="ru-RU" baseline="0" dirty="0" smtClean="0"/>
              <a:t> слайде останутся только тезисы, все пояснения уйдут в подстрочник</a:t>
            </a: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400" b="1" dirty="0" smtClean="0">
              <a:solidFill>
                <a:schemeClr val="accent6">
                  <a:lumMod val="75000"/>
                </a:schemeClr>
              </a:solidFill>
              <a:latin typeface="Arial Narrow" panose="020B0606020202030204" pitchFamily="34" charset="0"/>
            </a:endParaRP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 smtClean="0">
                <a:solidFill>
                  <a:schemeClr val="accent6">
                    <a:lumMod val="75000"/>
                  </a:schemeClr>
                </a:solidFill>
                <a:latin typeface="Arial Narrow" panose="020B0606020202030204" pitchFamily="34" charset="0"/>
              </a:rPr>
              <a:t>Активы легче получить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автомобиля такси через </a:t>
            </a:r>
            <a:r>
              <a:rPr lang="en-US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Uber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репутации рейтинг доверия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знаний виртуальный ассистент </a:t>
            </a:r>
            <a:b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</a:b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и поисковики</a:t>
            </a:r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42347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 smtClean="0"/>
          </a:p>
          <a:p>
            <a:r>
              <a:rPr lang="ru-RU" dirty="0" smtClean="0"/>
              <a:t>На</a:t>
            </a:r>
            <a:r>
              <a:rPr lang="ru-RU" baseline="0" dirty="0" smtClean="0"/>
              <a:t> слайде останутся только тезисы, все пояснения уйдут в подстрочник</a:t>
            </a: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400" b="1" dirty="0" smtClean="0">
              <a:solidFill>
                <a:schemeClr val="accent6">
                  <a:lumMod val="75000"/>
                </a:schemeClr>
              </a:solidFill>
              <a:latin typeface="Arial Narrow" panose="020B0606020202030204" pitchFamily="34" charset="0"/>
            </a:endParaRP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 smtClean="0">
                <a:solidFill>
                  <a:schemeClr val="accent6">
                    <a:lumMod val="75000"/>
                  </a:schemeClr>
                </a:solidFill>
                <a:latin typeface="Arial Narrow" panose="020B0606020202030204" pitchFamily="34" charset="0"/>
              </a:rPr>
              <a:t>Активы легче получить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автомобиля такси через </a:t>
            </a:r>
            <a:r>
              <a:rPr lang="en-US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Uber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репутации рейтинг доверия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знаний виртуальный ассистент </a:t>
            </a:r>
            <a:b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</a:b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и поисковики</a:t>
            </a:r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42347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 smtClean="0"/>
          </a:p>
          <a:p>
            <a:r>
              <a:rPr lang="ru-RU" dirty="0" smtClean="0"/>
              <a:t>На</a:t>
            </a:r>
            <a:r>
              <a:rPr lang="ru-RU" baseline="0" dirty="0" smtClean="0"/>
              <a:t> слайде останутся только тезисы, все пояснения уйдут в подстрочник</a:t>
            </a: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400" b="1" dirty="0" smtClean="0">
              <a:solidFill>
                <a:schemeClr val="accent6">
                  <a:lumMod val="75000"/>
                </a:schemeClr>
              </a:solidFill>
              <a:latin typeface="Arial Narrow" panose="020B0606020202030204" pitchFamily="34" charset="0"/>
            </a:endParaRP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 smtClean="0">
                <a:solidFill>
                  <a:schemeClr val="accent6">
                    <a:lumMod val="75000"/>
                  </a:schemeClr>
                </a:solidFill>
                <a:latin typeface="Arial Narrow" panose="020B0606020202030204" pitchFamily="34" charset="0"/>
              </a:rPr>
              <a:t>Активы легче получить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автомобиля такси через </a:t>
            </a:r>
            <a:r>
              <a:rPr lang="en-US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Uber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репутации рейтинг доверия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знаний виртуальный ассистент </a:t>
            </a:r>
            <a:b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</a:b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и поисковики</a:t>
            </a:r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42347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 smtClean="0"/>
          </a:p>
          <a:p>
            <a:r>
              <a:rPr lang="ru-RU" dirty="0" smtClean="0"/>
              <a:t>На</a:t>
            </a:r>
            <a:r>
              <a:rPr lang="ru-RU" baseline="0" dirty="0" smtClean="0"/>
              <a:t> слайде останутся только тезисы, все пояснения уйдут в подстрочник</a:t>
            </a: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400" b="1" dirty="0" smtClean="0">
              <a:solidFill>
                <a:schemeClr val="accent6">
                  <a:lumMod val="75000"/>
                </a:schemeClr>
              </a:solidFill>
              <a:latin typeface="Arial Narrow" panose="020B0606020202030204" pitchFamily="34" charset="0"/>
            </a:endParaRP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 smtClean="0">
                <a:solidFill>
                  <a:schemeClr val="accent6">
                    <a:lumMod val="75000"/>
                  </a:schemeClr>
                </a:solidFill>
                <a:latin typeface="Arial Narrow" panose="020B0606020202030204" pitchFamily="34" charset="0"/>
              </a:rPr>
              <a:t>Активы легче получить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автомобиля такси через </a:t>
            </a:r>
            <a:r>
              <a:rPr lang="en-US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Uber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репутации рейтинг доверия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знаний виртуальный ассистент </a:t>
            </a:r>
            <a:b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</a:b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и поисковики</a:t>
            </a:r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4234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 smtClean="0"/>
          </a:p>
          <a:p>
            <a:r>
              <a:rPr lang="ru-RU" dirty="0" smtClean="0"/>
              <a:t>На</a:t>
            </a:r>
            <a:r>
              <a:rPr lang="ru-RU" baseline="0" dirty="0" smtClean="0"/>
              <a:t> слайде останутся только тезисы, все пояснения уйдут в подстрочник</a:t>
            </a: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400" b="1" dirty="0" smtClean="0">
              <a:solidFill>
                <a:schemeClr val="accent6">
                  <a:lumMod val="75000"/>
                </a:schemeClr>
              </a:solidFill>
              <a:latin typeface="Arial Narrow" panose="020B0606020202030204" pitchFamily="34" charset="0"/>
            </a:endParaRP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 smtClean="0">
                <a:solidFill>
                  <a:schemeClr val="accent6">
                    <a:lumMod val="75000"/>
                  </a:schemeClr>
                </a:solidFill>
                <a:latin typeface="Arial Narrow" panose="020B0606020202030204" pitchFamily="34" charset="0"/>
              </a:rPr>
              <a:t>Активы легче получить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автомобиля такси через </a:t>
            </a:r>
            <a:r>
              <a:rPr lang="en-US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Uber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репутации рейтинг доверия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знаний виртуальный ассистент </a:t>
            </a:r>
            <a:b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</a:b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и поисковики</a:t>
            </a:r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42347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 smtClean="0"/>
          </a:p>
          <a:p>
            <a:r>
              <a:rPr lang="ru-RU" dirty="0" smtClean="0"/>
              <a:t>На</a:t>
            </a:r>
            <a:r>
              <a:rPr lang="ru-RU" baseline="0" dirty="0" smtClean="0"/>
              <a:t> слайде останутся только тезисы, все пояснения уйдут в подстрочник</a:t>
            </a: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400" b="1" dirty="0" smtClean="0">
              <a:solidFill>
                <a:schemeClr val="accent6">
                  <a:lumMod val="75000"/>
                </a:schemeClr>
              </a:solidFill>
              <a:latin typeface="Arial Narrow" panose="020B0606020202030204" pitchFamily="34" charset="0"/>
            </a:endParaRP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 smtClean="0">
                <a:solidFill>
                  <a:schemeClr val="accent6">
                    <a:lumMod val="75000"/>
                  </a:schemeClr>
                </a:solidFill>
                <a:latin typeface="Arial Narrow" panose="020B0606020202030204" pitchFamily="34" charset="0"/>
              </a:rPr>
              <a:t>Активы легче получить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автомобиля такси через </a:t>
            </a:r>
            <a:r>
              <a:rPr lang="en-US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Uber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репутации рейтинг доверия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знаний виртуальный ассистент </a:t>
            </a:r>
            <a:b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</a:b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и поисковики</a:t>
            </a:r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42347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 smtClean="0"/>
          </a:p>
          <a:p>
            <a:r>
              <a:rPr lang="ru-RU" dirty="0" smtClean="0"/>
              <a:t>На</a:t>
            </a:r>
            <a:r>
              <a:rPr lang="ru-RU" baseline="0" dirty="0" smtClean="0"/>
              <a:t> слайде останутся только тезисы, все пояснения уйдут в подстрочник</a:t>
            </a: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400" b="1" dirty="0" smtClean="0">
              <a:solidFill>
                <a:schemeClr val="accent6">
                  <a:lumMod val="75000"/>
                </a:schemeClr>
              </a:solidFill>
              <a:latin typeface="Arial Narrow" panose="020B0606020202030204" pitchFamily="34" charset="0"/>
            </a:endParaRP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 smtClean="0">
                <a:solidFill>
                  <a:schemeClr val="accent6">
                    <a:lumMod val="75000"/>
                  </a:schemeClr>
                </a:solidFill>
                <a:latin typeface="Arial Narrow" panose="020B0606020202030204" pitchFamily="34" charset="0"/>
              </a:rPr>
              <a:t>Активы легче получить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автомобиля такси через </a:t>
            </a:r>
            <a:r>
              <a:rPr lang="en-US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Uber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репутации рейтинг доверия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знаний виртуальный ассистент </a:t>
            </a:r>
            <a:b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</a:b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и поисковики</a:t>
            </a:r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42347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 smtClean="0"/>
          </a:p>
          <a:p>
            <a:r>
              <a:rPr lang="ru-RU" dirty="0" smtClean="0"/>
              <a:t>На</a:t>
            </a:r>
            <a:r>
              <a:rPr lang="ru-RU" baseline="0" dirty="0" smtClean="0"/>
              <a:t> слайде останутся только тезисы, все пояснения уйдут в подстрочник</a:t>
            </a: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400" b="1" dirty="0" smtClean="0">
              <a:solidFill>
                <a:schemeClr val="accent6">
                  <a:lumMod val="75000"/>
                </a:schemeClr>
              </a:solidFill>
              <a:latin typeface="Arial Narrow" panose="020B0606020202030204" pitchFamily="34" charset="0"/>
            </a:endParaRP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 smtClean="0">
                <a:solidFill>
                  <a:schemeClr val="accent6">
                    <a:lumMod val="75000"/>
                  </a:schemeClr>
                </a:solidFill>
                <a:latin typeface="Arial Narrow" panose="020B0606020202030204" pitchFamily="34" charset="0"/>
              </a:rPr>
              <a:t>Активы легче получить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автомобиля такси через </a:t>
            </a:r>
            <a:r>
              <a:rPr lang="en-US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Uber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репутации рейтинг доверия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знаний виртуальный ассистент </a:t>
            </a:r>
            <a:b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</a:b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и поисковики</a:t>
            </a:r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42347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 smtClean="0"/>
          </a:p>
          <a:p>
            <a:r>
              <a:rPr lang="ru-RU" dirty="0" smtClean="0"/>
              <a:t>На</a:t>
            </a:r>
            <a:r>
              <a:rPr lang="ru-RU" baseline="0" dirty="0" smtClean="0"/>
              <a:t> слайде останутся только тезисы, все пояснения уйдут в подстрочник</a:t>
            </a: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2400" b="1" dirty="0" smtClean="0">
              <a:solidFill>
                <a:schemeClr val="accent6">
                  <a:lumMod val="75000"/>
                </a:schemeClr>
              </a:solidFill>
              <a:latin typeface="Arial Narrow" panose="020B0606020202030204" pitchFamily="34" charset="0"/>
            </a:endParaRPr>
          </a:p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 smtClean="0">
                <a:solidFill>
                  <a:schemeClr val="accent6">
                    <a:lumMod val="75000"/>
                  </a:schemeClr>
                </a:solidFill>
                <a:latin typeface="Arial Narrow" panose="020B0606020202030204" pitchFamily="34" charset="0"/>
              </a:rPr>
              <a:t>Активы легче получить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автомобиля такси через </a:t>
            </a:r>
            <a:r>
              <a:rPr lang="en-US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Uber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репутации рейтинг доверия</a:t>
            </a:r>
          </a:p>
          <a:p>
            <a:pPr marL="285750" indent="-285750" defTabSz="914286" fontAlgn="base">
              <a:spcBef>
                <a:spcPct val="0"/>
              </a:spcBef>
              <a:spcAft>
                <a:spcPct val="0"/>
              </a:spcAft>
              <a:buClr>
                <a:srgbClr val="53585F"/>
              </a:buClr>
              <a:buSzPct val="90000"/>
              <a:buFont typeface="Lucida Grande"/>
              <a:buChar char="—"/>
            </a:pP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Вместо знаний виртуальный ассистент </a:t>
            </a:r>
            <a:b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</a:br>
            <a:r>
              <a:rPr lang="ru-RU" sz="2400" dirty="0" smtClean="0">
                <a:solidFill>
                  <a:srgbClr val="575C65"/>
                </a:solidFill>
                <a:latin typeface="Arial Narrow" panose="020B0606020202030204" pitchFamily="34" charset="0"/>
              </a:rPr>
              <a:t>и поисковики</a:t>
            </a:r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4234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>
            <a:off x="-211300" y="-215898"/>
            <a:ext cx="9558501" cy="7318697"/>
            <a:chOff x="-203199" y="-203200"/>
            <a:chExt cx="9558500" cy="7318696"/>
          </a:xfrm>
        </p:grpSpPr>
        <p:pic>
          <p:nvPicPr>
            <p:cNvPr id="10" name="страница-ефс.jpg"/>
            <p:cNvPicPr/>
            <p:nvPr/>
          </p:nvPicPr>
          <p:blipFill>
            <a:blip r:embed="rId2">
              <a:extLst/>
            </a:blip>
            <a:srcRect l="2949" r="2949"/>
            <a:stretch>
              <a:fillRect/>
            </a:stretch>
          </p:blipFill>
          <p:spPr>
            <a:xfrm>
              <a:off x="0" y="0"/>
              <a:ext cx="9152101" cy="6874197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9" name="Рисунок 8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203200" y="-203200"/>
              <a:ext cx="9558501" cy="7318697"/>
            </a:xfrm>
            <a:prstGeom prst="rect">
              <a:avLst/>
            </a:prstGeom>
            <a:effectLst/>
          </p:spPr>
        </p:pic>
      </p:grpSp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2993471" y="2761824"/>
            <a:ext cx="5248285" cy="1236202"/>
          </a:xfrm>
          <a:prstGeom prst="rect">
            <a:avLst/>
          </a:prstGeom>
        </p:spPr>
        <p:txBody>
          <a:bodyPr anchor="t">
            <a:noAutofit/>
          </a:bodyPr>
          <a:lstStyle>
            <a:lvl1pPr defTabSz="958011">
              <a:tabLst>
                <a:tab pos="381000" algn="l"/>
              </a:tabLst>
              <a:defRPr sz="33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300">
                <a:solidFill>
                  <a:srgbClr val="FFFFFF"/>
                </a:solidFill>
              </a:rPr>
              <a:t>Click to edit Master title style</a:t>
            </a:r>
          </a:p>
        </p:txBody>
      </p:sp>
      <p:sp>
        <p:nvSpPr>
          <p:cNvPr id="13" name="Shape 13"/>
          <p:cNvSpPr>
            <a:spLocks noGrp="1"/>
          </p:cNvSpPr>
          <p:nvPr>
            <p:ph type="body" idx="1"/>
          </p:nvPr>
        </p:nvSpPr>
        <p:spPr>
          <a:xfrm>
            <a:off x="2993464" y="3998025"/>
            <a:ext cx="4577671" cy="51292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defTabSz="996058">
              <a:defRPr sz="19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900">
                <a:solidFill>
                  <a:srgbClr val="FFFFFF"/>
                </a:solidFill>
              </a:rPr>
              <a:t>Click to edit Master subtitle style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/>
          </p:cNvSpPr>
          <p:nvPr>
            <p:ph type="title"/>
          </p:nvPr>
        </p:nvSpPr>
        <p:spPr>
          <a:xfrm>
            <a:off x="121501" y="0"/>
            <a:ext cx="6863266" cy="768723"/>
          </a:xfrm>
          <a:prstGeom prst="rect">
            <a:avLst/>
          </a:prstGeom>
        </p:spPr>
        <p:txBody>
          <a:bodyPr>
            <a:noAutofit/>
          </a:bodyPr>
          <a:lstStyle>
            <a:lvl1pPr defTabSz="908405">
              <a:tabLst>
                <a:tab pos="355600" algn="l"/>
              </a:tabLst>
              <a:defRPr sz="1900"/>
            </a:lvl1pPr>
          </a:lstStyle>
          <a:p>
            <a:pPr lvl="0">
              <a:defRPr sz="1800"/>
            </a:pPr>
            <a:r>
              <a:rPr sz="1900"/>
              <a:t>Click to edit Master title style</a:t>
            </a:r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image5.jpg" descr="Sberbank_russian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8100" y="1"/>
            <a:ext cx="9152101" cy="6874197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Shape 46"/>
          <p:cNvSpPr>
            <a:spLocks noGrp="1"/>
          </p:cNvSpPr>
          <p:nvPr>
            <p:ph type="title"/>
          </p:nvPr>
        </p:nvSpPr>
        <p:spPr>
          <a:xfrm>
            <a:off x="2993468" y="2760049"/>
            <a:ext cx="5248284" cy="1237090"/>
          </a:xfrm>
          <a:prstGeom prst="rect">
            <a:avLst/>
          </a:prstGeom>
        </p:spPr>
        <p:txBody>
          <a:bodyPr anchor="t">
            <a:noAutofit/>
          </a:bodyPr>
          <a:lstStyle>
            <a:lvl1pPr defTabSz="958011">
              <a:tabLst>
                <a:tab pos="381000" algn="l"/>
              </a:tabLst>
              <a:defRPr sz="33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300">
                <a:solidFill>
                  <a:srgbClr val="FFFFFF"/>
                </a:solidFill>
              </a:rPr>
              <a:t>Click to edit Master title style</a:t>
            </a:r>
          </a:p>
        </p:txBody>
      </p:sp>
      <p:sp>
        <p:nvSpPr>
          <p:cNvPr id="47" name="Shape 47"/>
          <p:cNvSpPr>
            <a:spLocks noGrp="1"/>
          </p:cNvSpPr>
          <p:nvPr>
            <p:ph type="body" idx="1"/>
          </p:nvPr>
        </p:nvSpPr>
        <p:spPr>
          <a:xfrm>
            <a:off x="2993464" y="3997138"/>
            <a:ext cx="4577671" cy="51381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defTabSz="996058">
              <a:defRPr sz="19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900">
                <a:solidFill>
                  <a:srgbClr val="FFFFFF"/>
                </a:solidFill>
              </a:rPr>
              <a:t>Click to edit Master subtitle style</a:t>
            </a:r>
          </a:p>
        </p:txBody>
      </p:sp>
      <p:pic>
        <p:nvPicPr>
          <p:cNvPr id="48" name="image9.png"/>
          <p:cNvPicPr/>
          <p:nvPr/>
        </p:nvPicPr>
        <p:blipFill>
          <a:blip r:embed="rId3">
            <a:extLst/>
          </a:blip>
          <a:srcRect b="12378"/>
          <a:stretch>
            <a:fillRect/>
          </a:stretch>
        </p:blipFill>
        <p:spPr>
          <a:xfrm>
            <a:off x="297044" y="341761"/>
            <a:ext cx="3375172" cy="7462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8803013" y="6558081"/>
            <a:ext cx="162815" cy="1333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 algn="ctr">
              <a:tabLst>
                <a:tab pos="381000" algn="l"/>
              </a:tabLst>
              <a:defRPr sz="1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666666"/>
                </a:solidFill>
              </a:rPr>
              <a:t>‹#›</a:t>
            </a:r>
          </a:p>
        </p:txBody>
      </p:sp>
      <p:pic>
        <p:nvPicPr>
          <p:cNvPr id="51" name="image2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138" y="6676589"/>
            <a:ext cx="8988494" cy="124721"/>
          </a:xfrm>
          <a:prstGeom prst="rect">
            <a:avLst/>
          </a:prstGeom>
          <a:ln w="12700">
            <a:miter lim="400000"/>
          </a:ln>
        </p:spPr>
      </p:pic>
      <p:pic>
        <p:nvPicPr>
          <p:cNvPr id="52" name="image2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138" y="656810"/>
            <a:ext cx="8988494" cy="124721"/>
          </a:xfrm>
          <a:prstGeom prst="rect">
            <a:avLst/>
          </a:prstGeom>
          <a:ln w="12700">
            <a:miter lim="400000"/>
          </a:ln>
        </p:spPr>
      </p:pic>
      <p:pic>
        <p:nvPicPr>
          <p:cNvPr id="53" name="image8.pdf" descr="PLI_4CO.wm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208959" y="192429"/>
            <a:ext cx="1724758" cy="366712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Shape 54"/>
          <p:cNvSpPr>
            <a:spLocks noGrp="1"/>
          </p:cNvSpPr>
          <p:nvPr>
            <p:ph type="title"/>
          </p:nvPr>
        </p:nvSpPr>
        <p:spPr>
          <a:xfrm>
            <a:off x="121488" y="0"/>
            <a:ext cx="6858405" cy="768056"/>
          </a:xfrm>
          <a:prstGeom prst="rect">
            <a:avLst/>
          </a:prstGeom>
        </p:spPr>
        <p:txBody>
          <a:bodyPr>
            <a:noAutofit/>
          </a:bodyPr>
          <a:lstStyle>
            <a:lvl1pPr>
              <a:tabLst>
                <a:tab pos="381000" algn="l"/>
              </a:tabLst>
            </a:lvl1pPr>
          </a:lstStyle>
          <a:p>
            <a:pPr lvl="0">
              <a:defRPr sz="1800"/>
            </a:pPr>
            <a:r>
              <a:rPr sz="2000"/>
              <a:t>Click to edit Master title style</a:t>
            </a:r>
          </a:p>
        </p:txBody>
      </p:sp>
      <p:pic>
        <p:nvPicPr>
          <p:cNvPr id="55" name="image2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138" y="656810"/>
            <a:ext cx="8988494" cy="1247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Untitled-5.png"/>
          <p:cNvPicPr/>
          <p:nvPr/>
        </p:nvPicPr>
        <p:blipFill>
          <a:blip r:embed="rId2">
            <a:extLst/>
          </a:blip>
          <a:srcRect l="2964" r="2964"/>
          <a:stretch>
            <a:fillRect/>
          </a:stretch>
        </p:blipFill>
        <p:spPr>
          <a:xfrm>
            <a:off x="-8100" y="2"/>
            <a:ext cx="9152101" cy="6874197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2447371" y="2818708"/>
            <a:ext cx="5248285" cy="1236860"/>
          </a:xfrm>
          <a:prstGeom prst="rect">
            <a:avLst/>
          </a:prstGeom>
        </p:spPr>
        <p:txBody>
          <a:bodyPr anchor="t">
            <a:noAutofit/>
          </a:bodyPr>
          <a:lstStyle>
            <a:lvl1pPr defTabSz="958011">
              <a:tabLst>
                <a:tab pos="381000" algn="l"/>
              </a:tabLst>
              <a:defRPr sz="33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300">
                <a:solidFill>
                  <a:srgbClr val="FFFFFF"/>
                </a:solidFill>
              </a:rPr>
              <a:t>Click to edit Master title style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2574364" y="3743368"/>
            <a:ext cx="4577671" cy="51358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defTabSz="996058">
              <a:defRPr sz="19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900">
                <a:solidFill>
                  <a:srgbClr val="FFFFFF"/>
                </a:solidFill>
              </a:rPr>
              <a:t>Click to edit Master subtitle style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xfrm>
            <a:off x="121488" y="0"/>
            <a:ext cx="6858405" cy="768500"/>
          </a:xfrm>
          <a:prstGeom prst="rect">
            <a:avLst/>
          </a:prstGeom>
        </p:spPr>
        <p:txBody>
          <a:bodyPr>
            <a:noAutofit/>
          </a:bodyPr>
          <a:lstStyle>
            <a:lvl1pPr>
              <a:tabLst>
                <a:tab pos="381000" algn="l"/>
              </a:tabLst>
            </a:lvl1pPr>
          </a:lstStyle>
          <a:p>
            <a:pPr lvl="0">
              <a:defRPr sz="1800"/>
            </a:pPr>
            <a:r>
              <a:rPr sz="2000"/>
              <a:t>Click to edit Master title style</a:t>
            </a:r>
          </a:p>
        </p:txBody>
      </p:sp>
      <p:pic>
        <p:nvPicPr>
          <p:cNvPr id="25" name="image2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138" y="656810"/>
            <a:ext cx="8988495" cy="1247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381000" algn="l"/>
              </a:tabLst>
            </a:lvl1pPr>
          </a:lstStyle>
          <a:p>
            <a:pPr lvl="0">
              <a:defRPr sz="1800"/>
            </a:pPr>
            <a:r>
              <a:rPr sz="2000"/>
              <a:t>Click to edit Master title style</a:t>
            </a:r>
          </a:p>
        </p:txBody>
      </p:sp>
      <p:sp>
        <p:nvSpPr>
          <p:cNvPr id="28" name="Shape 2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700"/>
              <a:t>Click to edit Master text styles</a:t>
            </a:r>
          </a:p>
          <a:p>
            <a:pPr lvl="1">
              <a:defRPr sz="1800"/>
            </a:pPr>
            <a:r>
              <a:rPr sz="1700"/>
              <a:t>Second level</a:t>
            </a:r>
          </a:p>
          <a:p>
            <a:pPr lvl="2">
              <a:defRPr sz="1800"/>
            </a:pPr>
            <a:r>
              <a:rPr sz="1700"/>
              <a:t>Third level</a:t>
            </a:r>
          </a:p>
          <a:p>
            <a:pPr lvl="3">
              <a:defRPr sz="1800"/>
            </a:pPr>
            <a:r>
              <a:rPr sz="1700"/>
              <a:t>Fourth level</a:t>
            </a:r>
          </a:p>
          <a:p>
            <a:pPr lvl="4">
              <a:defRPr sz="1800"/>
            </a:pPr>
            <a:r>
              <a:rPr sz="1700"/>
              <a:t>Fifth level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21488" y="0"/>
            <a:ext cx="6858405" cy="768500"/>
          </a:xfrm>
          <a:prstGeom prst="rect">
            <a:avLst/>
          </a:prstGeom>
        </p:spPr>
        <p:txBody>
          <a:bodyPr>
            <a:noAutofit/>
          </a:bodyPr>
          <a:lstStyle>
            <a:lvl1pPr>
              <a:tabLst>
                <a:tab pos="381000" algn="l"/>
              </a:tabLst>
            </a:lvl1pPr>
          </a:lstStyle>
          <a:p>
            <a:pPr lvl="0">
              <a:defRPr sz="1800"/>
            </a:pPr>
            <a:r>
              <a:rPr sz="2000"/>
              <a:t>Click to edit Master title style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xfrm>
            <a:off x="121488" y="235091"/>
            <a:ext cx="6863265" cy="1365109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tabLst>
                <a:tab pos="381000" algn="l"/>
              </a:tabLst>
            </a:lvl1pPr>
          </a:lstStyle>
          <a:p>
            <a:pPr lvl="0">
              <a:defRPr sz="1800"/>
            </a:pPr>
            <a:r>
              <a:rPr sz="2000"/>
              <a:t>Click to edit Master title style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image7.jpg" descr="Sberbank_russian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8100" y="2"/>
            <a:ext cx="9152101" cy="6874197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2993476" y="2762269"/>
            <a:ext cx="5248285" cy="1226611"/>
          </a:xfrm>
          <a:prstGeom prst="rect">
            <a:avLst/>
          </a:prstGeom>
        </p:spPr>
        <p:txBody>
          <a:bodyPr anchor="t">
            <a:noAutofit/>
          </a:bodyPr>
          <a:lstStyle>
            <a:lvl1pPr defTabSz="909446">
              <a:tabLst>
                <a:tab pos="355600" algn="l"/>
              </a:tabLst>
              <a:defRPr sz="32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Click to edit Master title style</a:t>
            </a:r>
          </a:p>
        </p:txBody>
      </p:sp>
      <p:sp>
        <p:nvSpPr>
          <p:cNvPr id="36" name="Shape 36"/>
          <p:cNvSpPr>
            <a:spLocks noGrp="1"/>
          </p:cNvSpPr>
          <p:nvPr>
            <p:ph type="body" idx="1"/>
          </p:nvPr>
        </p:nvSpPr>
        <p:spPr>
          <a:xfrm>
            <a:off x="2993464" y="3988879"/>
            <a:ext cx="4577671" cy="52435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defTabSz="945575">
              <a:defRPr sz="180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Click to edit Master subtitle style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title"/>
          </p:nvPr>
        </p:nvSpPr>
        <p:spPr>
          <a:xfrm>
            <a:off x="121644" y="0"/>
            <a:ext cx="6858406" cy="768723"/>
          </a:xfrm>
          <a:prstGeom prst="rect">
            <a:avLst/>
          </a:prstGeom>
        </p:spPr>
        <p:txBody>
          <a:bodyPr>
            <a:noAutofit/>
          </a:bodyPr>
          <a:lstStyle>
            <a:lvl1pPr defTabSz="908405">
              <a:tabLst>
                <a:tab pos="355600" algn="l"/>
              </a:tabLst>
              <a:defRPr sz="1900"/>
            </a:lvl1pPr>
          </a:lstStyle>
          <a:p>
            <a:pPr lvl="0">
              <a:defRPr sz="1800"/>
            </a:pPr>
            <a:r>
              <a:rPr sz="1900"/>
              <a:t>Click to edit Master title style</a:t>
            </a:r>
          </a:p>
        </p:txBody>
      </p:sp>
      <p:pic>
        <p:nvPicPr>
          <p:cNvPr id="39" name="image2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151" y="656819"/>
            <a:ext cx="8988494" cy="1247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/>
          </p:cNvSpPr>
          <p:nvPr>
            <p:ph type="title"/>
          </p:nvPr>
        </p:nvSpPr>
        <p:spPr>
          <a:xfrm>
            <a:off x="121501" y="0"/>
            <a:ext cx="6863266" cy="768723"/>
          </a:xfrm>
          <a:prstGeom prst="rect">
            <a:avLst/>
          </a:prstGeom>
        </p:spPr>
        <p:txBody>
          <a:bodyPr>
            <a:noAutofit/>
          </a:bodyPr>
          <a:lstStyle>
            <a:lvl1pPr defTabSz="908405">
              <a:tabLst>
                <a:tab pos="355600" algn="l"/>
              </a:tabLst>
              <a:defRPr sz="1900"/>
            </a:lvl1pPr>
          </a:lstStyle>
          <a:p>
            <a:pPr lvl="0">
              <a:defRPr sz="1800"/>
            </a:pPr>
            <a:r>
              <a:rPr sz="1900"/>
              <a:t>Click to edit Master title style</a:t>
            </a: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8803014" y="6558081"/>
            <a:ext cx="162815" cy="1333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 algn="ctr">
              <a:tabLst>
                <a:tab pos="381000" algn="l"/>
              </a:tabLst>
              <a:defRPr sz="1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666666"/>
                </a:solidFill>
              </a:rPr>
              <a:t>‹#›</a:t>
            </a:r>
          </a:p>
        </p:txBody>
      </p:sp>
      <p:pic>
        <p:nvPicPr>
          <p:cNvPr id="3" name="image2.png"/>
          <p:cNvPicPr/>
          <p:nvPr/>
        </p:nvPicPr>
        <p:blipFill>
          <a:blip r:embed="rId14">
            <a:extLst/>
          </a:blip>
          <a:stretch>
            <a:fillRect/>
          </a:stretch>
        </p:blipFill>
        <p:spPr>
          <a:xfrm>
            <a:off x="76138" y="6676589"/>
            <a:ext cx="8988495" cy="124721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image2.png"/>
          <p:cNvPicPr/>
          <p:nvPr/>
        </p:nvPicPr>
        <p:blipFill>
          <a:blip r:embed="rId14">
            <a:extLst/>
          </a:blip>
          <a:stretch>
            <a:fillRect/>
          </a:stretch>
        </p:blipFill>
        <p:spPr>
          <a:xfrm>
            <a:off x="76138" y="656810"/>
            <a:ext cx="8988495" cy="124721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image3.png" descr="Сбербанк России. Всегда рядом"/>
          <p:cNvPicPr/>
          <p:nvPr/>
        </p:nvPicPr>
        <p:blipFill>
          <a:blip r:embed="rId15">
            <a:extLst/>
          </a:blip>
          <a:srcRect t="11224" r="6099" b="7909"/>
          <a:stretch>
            <a:fillRect/>
          </a:stretch>
        </p:blipFill>
        <p:spPr>
          <a:xfrm>
            <a:off x="6979897" y="93944"/>
            <a:ext cx="2070157" cy="51346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hape 6"/>
          <p:cNvSpPr>
            <a:spLocks noGrp="1"/>
          </p:cNvSpPr>
          <p:nvPr>
            <p:ph type="title"/>
          </p:nvPr>
        </p:nvSpPr>
        <p:spPr>
          <a:xfrm>
            <a:off x="121488" y="0"/>
            <a:ext cx="6863265" cy="7779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>
            <a:lvl1pPr>
              <a:tabLst>
                <a:tab pos="381000" algn="l"/>
              </a:tabLst>
            </a:lvl1pPr>
          </a:lstStyle>
          <a:p>
            <a:pPr lvl="0">
              <a:defRPr sz="1800"/>
            </a:pPr>
            <a:r>
              <a:rPr sz="2000"/>
              <a:t>Click to edit Master title style</a:t>
            </a:r>
          </a:p>
        </p:txBody>
      </p:sp>
      <p:sp>
        <p:nvSpPr>
          <p:cNvPr id="7" name="Shape 7"/>
          <p:cNvSpPr>
            <a:spLocks noGrp="1"/>
          </p:cNvSpPr>
          <p:nvPr>
            <p:ph type="body" idx="1"/>
          </p:nvPr>
        </p:nvSpPr>
        <p:spPr>
          <a:xfrm>
            <a:off x="132826" y="1407598"/>
            <a:ext cx="8693686" cy="5450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normAutofit/>
          </a:bodyPr>
          <a:lstStyle/>
          <a:p>
            <a:pPr lvl="0">
              <a:defRPr sz="1800"/>
            </a:pPr>
            <a:r>
              <a:rPr sz="1700"/>
              <a:t>Click to edit Master text styles</a:t>
            </a:r>
          </a:p>
          <a:p>
            <a:pPr lvl="1">
              <a:defRPr sz="1800"/>
            </a:pPr>
            <a:r>
              <a:rPr sz="1700"/>
              <a:t>Second level</a:t>
            </a:r>
          </a:p>
          <a:p>
            <a:pPr lvl="2">
              <a:defRPr sz="1800"/>
            </a:pPr>
            <a:r>
              <a:rPr sz="1700"/>
              <a:t>Third level</a:t>
            </a:r>
          </a:p>
          <a:p>
            <a:pPr lvl="3">
              <a:defRPr sz="1800"/>
            </a:pPr>
            <a:r>
              <a:rPr sz="1700"/>
              <a:t>Fourth level</a:t>
            </a:r>
          </a:p>
          <a:p>
            <a:pPr lvl="4">
              <a:defRPr sz="1800"/>
            </a:pPr>
            <a:r>
              <a:rPr sz="170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</p:sldLayoutIdLst>
  <p:transition spd="med"/>
  <p:txStyles>
    <p:titleStyle>
      <a:lvl1pPr defTabSz="956913">
        <a:tabLst>
          <a:tab pos="381000" algn="l"/>
        </a:tabLst>
        <a:defRPr sz="2000">
          <a:latin typeface="Arial Bold"/>
          <a:ea typeface="Arial Bold"/>
          <a:cs typeface="Arial Bold"/>
          <a:sym typeface="Arial Bold"/>
        </a:defRPr>
      </a:lvl1pPr>
      <a:lvl2pPr defTabSz="956913">
        <a:tabLst>
          <a:tab pos="381000" algn="l"/>
        </a:tabLst>
        <a:defRPr sz="2000">
          <a:latin typeface="Arial Bold"/>
          <a:ea typeface="Arial Bold"/>
          <a:cs typeface="Arial Bold"/>
          <a:sym typeface="Arial Bold"/>
        </a:defRPr>
      </a:lvl2pPr>
      <a:lvl3pPr defTabSz="956913">
        <a:tabLst>
          <a:tab pos="381000" algn="l"/>
        </a:tabLst>
        <a:defRPr sz="2000">
          <a:latin typeface="Arial Bold"/>
          <a:ea typeface="Arial Bold"/>
          <a:cs typeface="Arial Bold"/>
          <a:sym typeface="Arial Bold"/>
        </a:defRPr>
      </a:lvl3pPr>
      <a:lvl4pPr defTabSz="956913">
        <a:tabLst>
          <a:tab pos="381000" algn="l"/>
        </a:tabLst>
        <a:defRPr sz="2000">
          <a:latin typeface="Arial Bold"/>
          <a:ea typeface="Arial Bold"/>
          <a:cs typeface="Arial Bold"/>
          <a:sym typeface="Arial Bold"/>
        </a:defRPr>
      </a:lvl4pPr>
      <a:lvl5pPr defTabSz="956913">
        <a:tabLst>
          <a:tab pos="381000" algn="l"/>
        </a:tabLst>
        <a:defRPr sz="2000">
          <a:latin typeface="Arial Bold"/>
          <a:ea typeface="Arial Bold"/>
          <a:cs typeface="Arial Bold"/>
          <a:sym typeface="Arial Bold"/>
        </a:defRPr>
      </a:lvl5pPr>
      <a:lvl6pPr indent="488636" defTabSz="956913">
        <a:tabLst>
          <a:tab pos="381000" algn="l"/>
        </a:tabLst>
        <a:defRPr sz="2000">
          <a:latin typeface="Arial Bold"/>
          <a:ea typeface="Arial Bold"/>
          <a:cs typeface="Arial Bold"/>
          <a:sym typeface="Arial Bold"/>
        </a:defRPr>
      </a:lvl6pPr>
      <a:lvl7pPr indent="977273" defTabSz="956913">
        <a:tabLst>
          <a:tab pos="381000" algn="l"/>
        </a:tabLst>
        <a:defRPr sz="2000">
          <a:latin typeface="Arial Bold"/>
          <a:ea typeface="Arial Bold"/>
          <a:cs typeface="Arial Bold"/>
          <a:sym typeface="Arial Bold"/>
        </a:defRPr>
      </a:lvl7pPr>
      <a:lvl8pPr indent="1465910" defTabSz="956913">
        <a:tabLst>
          <a:tab pos="381000" algn="l"/>
        </a:tabLst>
        <a:defRPr sz="2000">
          <a:latin typeface="Arial Bold"/>
          <a:ea typeface="Arial Bold"/>
          <a:cs typeface="Arial Bold"/>
          <a:sym typeface="Arial Bold"/>
        </a:defRPr>
      </a:lvl8pPr>
      <a:lvl9pPr indent="1954546" defTabSz="956913">
        <a:tabLst>
          <a:tab pos="381000" algn="l"/>
        </a:tabLst>
        <a:defRPr sz="2000">
          <a:latin typeface="Arial Bold"/>
          <a:ea typeface="Arial Bold"/>
          <a:cs typeface="Arial Bold"/>
          <a:sym typeface="Arial Bold"/>
        </a:defRPr>
      </a:lvl9pPr>
    </p:titleStyle>
    <p:bodyStyle>
      <a:lvl1pPr marL="198534" indent="-198534" defTabSz="956913">
        <a:defRPr sz="1700">
          <a:latin typeface="Arial"/>
          <a:ea typeface="Arial"/>
          <a:cs typeface="Arial"/>
          <a:sym typeface="Arial"/>
        </a:defRPr>
      </a:lvl1pPr>
      <a:lvl2pPr marL="380100" indent="-190050" defTabSz="956913">
        <a:buSzPct val="125000"/>
        <a:buChar char="▪"/>
        <a:defRPr sz="1700">
          <a:latin typeface="Arial"/>
          <a:ea typeface="Arial"/>
          <a:cs typeface="Arial"/>
          <a:sym typeface="Arial"/>
        </a:defRPr>
      </a:lvl2pPr>
      <a:lvl3pPr marL="578635" indent="-198534" defTabSz="956913">
        <a:buSzPct val="120000"/>
        <a:buChar char="–"/>
        <a:defRPr sz="1700">
          <a:latin typeface="Arial"/>
          <a:ea typeface="Arial"/>
          <a:cs typeface="Arial"/>
          <a:sym typeface="Arial"/>
        </a:defRPr>
      </a:lvl3pPr>
      <a:lvl4pPr marL="768686" indent="-190050" defTabSz="956913">
        <a:buSzPct val="120000"/>
        <a:buChar char="▫"/>
        <a:defRPr sz="1700">
          <a:latin typeface="Arial"/>
          <a:ea typeface="Arial"/>
          <a:cs typeface="Arial"/>
          <a:sym typeface="Arial"/>
        </a:defRPr>
      </a:lvl4pPr>
      <a:lvl5pPr marL="958737" indent="-190050" defTabSz="956913">
        <a:buSzPct val="89000"/>
        <a:buChar char="-"/>
        <a:defRPr sz="1700">
          <a:latin typeface="Arial"/>
          <a:ea typeface="Arial"/>
          <a:cs typeface="Arial"/>
          <a:sym typeface="Arial"/>
        </a:defRPr>
      </a:lvl5pPr>
      <a:lvl6pPr marL="801364" indent="-139126" defTabSz="956913">
        <a:buSzPct val="89000"/>
        <a:buChar char="-"/>
        <a:defRPr sz="1700">
          <a:latin typeface="Arial"/>
          <a:ea typeface="Arial"/>
          <a:cs typeface="Arial"/>
          <a:sym typeface="Arial"/>
        </a:defRPr>
      </a:lvl6pPr>
      <a:lvl7pPr marL="801364" indent="-139126" defTabSz="956913">
        <a:buSzPct val="89000"/>
        <a:buChar char="-"/>
        <a:defRPr sz="1700">
          <a:latin typeface="Arial"/>
          <a:ea typeface="Arial"/>
          <a:cs typeface="Arial"/>
          <a:sym typeface="Arial"/>
        </a:defRPr>
      </a:lvl7pPr>
      <a:lvl8pPr marL="801364" indent="-139126" defTabSz="956913">
        <a:buSzPct val="89000"/>
        <a:buChar char="-"/>
        <a:defRPr sz="1700">
          <a:latin typeface="Arial"/>
          <a:ea typeface="Arial"/>
          <a:cs typeface="Arial"/>
          <a:sym typeface="Arial"/>
        </a:defRPr>
      </a:lvl8pPr>
      <a:lvl9pPr marL="801364" indent="-139126" defTabSz="956913">
        <a:buSzPct val="89000"/>
        <a:buChar char="-"/>
        <a:defRPr sz="1700">
          <a:latin typeface="Arial"/>
          <a:ea typeface="Arial"/>
          <a:cs typeface="Arial"/>
          <a:sym typeface="Arial"/>
        </a:defRPr>
      </a:lvl9pPr>
    </p:bodyStyle>
    <p:otherStyle>
      <a:lvl1pPr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1pPr>
      <a:lvl2pPr indent="4572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2pPr>
      <a:lvl3pPr indent="9144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3pPr>
      <a:lvl4pPr indent="13716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4pPr>
      <a:lvl5pPr indent="18288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5pPr>
      <a:lvl6pPr indent="22860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6pPr>
      <a:lvl7pPr indent="27432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7pPr>
      <a:lvl8pPr indent="32004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8pPr>
      <a:lvl9pPr indent="36576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7.png"/><Relationship Id="rId7" Type="http://schemas.openxmlformats.org/officeDocument/2006/relationships/image" Target="../media/image25.png"/><Relationship Id="rId12" Type="http://schemas.openxmlformats.org/officeDocument/2006/relationships/image" Target="../media/image3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/>
        </p:nvSpPr>
        <p:spPr>
          <a:xfrm>
            <a:off x="1907907" y="4653136"/>
            <a:ext cx="5544210" cy="5135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/>
          <a:lstStyle>
            <a:lvl1pPr algn="ctr" defTabSz="996058">
              <a:lnSpc>
                <a:spcPct val="100000"/>
              </a:lnSpc>
              <a:tabLst/>
              <a:defRPr sz="1900">
                <a:solidFill>
                  <a:srgbClr val="535353"/>
                </a:solidFill>
                <a:latin typeface="Arial Bold"/>
                <a:ea typeface="Arial Bold"/>
                <a:cs typeface="Arial Bold"/>
                <a:sym typeface="Arial Bold"/>
              </a:defRPr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ru-RU" b="1" dirty="0">
                <a:solidFill>
                  <a:schemeClr val="tx2">
                    <a:lumMod val="50000"/>
                  </a:schemeClr>
                </a:solidFill>
              </a:rPr>
              <a:t>Роман Приходько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ru-RU" sz="1800" b="1" dirty="0" smtClean="0">
                <a:solidFill>
                  <a:schemeClr val="tx2">
                    <a:lumMod val="50000"/>
                  </a:schemeClr>
                </a:solidFill>
              </a:rPr>
              <a:t>Владимир Беспрозванных</a:t>
            </a:r>
            <a:endParaRPr sz="18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5536" y="2780928"/>
            <a:ext cx="8496944" cy="923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56913" rtl="0" fontAlgn="auto" latinLnBrk="1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lang="ru-RU" sz="3600" b="1" dirty="0" smtClean="0">
                <a:solidFill>
                  <a:schemeClr val="bg1"/>
                </a:solidFill>
              </a:rPr>
              <a:t>ЕДИНАЯ ФРОНТАЛЬНАЯ СИСТЕМА </a:t>
            </a:r>
            <a:endParaRPr kumimoji="0" lang="ru-RU" sz="36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Fedra Sans Pro Book LF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4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444575" y="-171400"/>
            <a:ext cx="7833841" cy="3808239"/>
          </a:xfrm>
          <a:prstGeom prst="rect">
            <a:avLst/>
          </a:prstGeom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988840"/>
            <a:ext cx="7272808" cy="44158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9" name="TextBox 38"/>
          <p:cNvSpPr txBox="1"/>
          <p:nvPr/>
        </p:nvSpPr>
        <p:spPr>
          <a:xfrm>
            <a:off x="3059832" y="517207"/>
            <a:ext cx="5256584" cy="53552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56913" rtl="0" fontAlgn="auto" latinLnBrk="1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kumimoji="0" lang="ru-RU" b="1" i="0" u="none" strike="noStrike" cap="none" spc="0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uFillTx/>
                <a:latin typeface="Fedra Sans Pro Book LF"/>
                <a:ea typeface="Fedra Sans Pro Book LF"/>
                <a:cs typeface="Fedra Sans Pro Book LF"/>
                <a:sym typeface="Fedra Sans Pro Book LF"/>
              </a:rPr>
              <a:t>АРХИТЕКТУРА НАДЕЖНОСТИ И </a:t>
            </a:r>
          </a:p>
          <a:p>
            <a:pPr marL="0" marR="0" indent="0" algn="l" defTabSz="956913" rtl="0" fontAlgn="auto" latinLnBrk="1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kumimoji="0" lang="ru-RU" b="1" i="0" u="none" strike="noStrike" cap="none" spc="0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uFillTx/>
                <a:latin typeface="Fedra Sans Pro Book LF"/>
                <a:ea typeface="Fedra Sans Pro Book LF"/>
                <a:cs typeface="Fedra Sans Pro Book LF"/>
                <a:sym typeface="Fedra Sans Pro Book LF"/>
              </a:rPr>
              <a:t>ПРОИЗВОДИТЕЛЬНОСТИ</a:t>
            </a:r>
            <a:endParaRPr kumimoji="0" lang="ru-RU" b="1" i="0" u="none" strike="noStrike" cap="none" spc="0" normalizeH="0" baseline="0" dirty="0">
              <a:ln>
                <a:noFill/>
              </a:ln>
              <a:solidFill>
                <a:srgbClr val="666666"/>
              </a:solidFill>
              <a:effectLst/>
              <a:uFillTx/>
              <a:latin typeface="Fedra Sans Pro Book LF"/>
              <a:ea typeface="Fedra Sans Pro Book LF"/>
              <a:cs typeface="Fedra Sans Pro Book LF"/>
              <a:sym typeface="Fedra Sans Pro Book LF"/>
            </a:endParaRPr>
          </a:p>
        </p:txBody>
      </p:sp>
    </p:spTree>
    <p:extLst>
      <p:ext uri="{BB962C8B-B14F-4D97-AF65-F5344CB8AC3E}">
        <p14:creationId xmlns:p14="http://schemas.microsoft.com/office/powerpoint/2010/main" val="220198735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44149" y="2996952"/>
            <a:ext cx="6768752" cy="59092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56913" rtl="0" fontAlgn="auto" latinLnBrk="1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lang="ru-RU" sz="3600" b="1" dirty="0" smtClean="0">
                <a:solidFill>
                  <a:schemeClr val="bg1"/>
                </a:solidFill>
              </a:rPr>
              <a:t>ТЕХНОЛОГИЧЕСКИЙ СТЕК</a:t>
            </a:r>
            <a:endParaRPr kumimoji="0" lang="ru-RU" sz="36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Fedra Sans Pro Book LF"/>
            </a:endParaRPr>
          </a:p>
        </p:txBody>
      </p:sp>
    </p:spTree>
    <p:extLst>
      <p:ext uri="{BB962C8B-B14F-4D97-AF65-F5344CB8AC3E}">
        <p14:creationId xmlns:p14="http://schemas.microsoft.com/office/powerpoint/2010/main" val="220603624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4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444575" y="-171400"/>
            <a:ext cx="7833841" cy="3808239"/>
          </a:xfrm>
          <a:prstGeom prst="rect">
            <a:avLst/>
          </a:prstGeom>
        </p:spPr>
      </p:pic>
      <p:pic>
        <p:nvPicPr>
          <p:cNvPr id="17" name="Picture 23" descr="http://daynin.github.io/clojurescript-presentation/img/react-logo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4909" y="1196752"/>
            <a:ext cx="1728192" cy="1728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2678455" y="1469779"/>
            <a:ext cx="2304475" cy="100642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56913" rtl="0" fontAlgn="auto" latinLnBrk="1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lang="en-US" sz="6600" dirty="0" smtClean="0">
                <a:solidFill>
                  <a:schemeClr val="tx1">
                    <a:lumMod val="50000"/>
                  </a:schemeClr>
                </a:solidFill>
                <a:latin typeface="+mn-lt"/>
              </a:rPr>
              <a:t>React</a:t>
            </a:r>
            <a:endParaRPr kumimoji="0" lang="ru-RU" sz="6600" i="0" u="none" strike="noStrike" cap="none" spc="0" normalizeH="0" baseline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uFillTx/>
              <a:latin typeface="+mn-lt"/>
              <a:sym typeface="Fedra Sans Pro Book LF"/>
            </a:endParaRPr>
          </a:p>
        </p:txBody>
      </p:sp>
      <p:pic>
        <p:nvPicPr>
          <p:cNvPr id="19" name="Picture 21" descr="https://camo.githubusercontent.com/c6ddd9ff94ce584804e95bb55b3f2416dd553843/68747470733a2f2f662e636c6f75642e6769746875622e636f6d2f6173736574732f313336353838312f313931383337372f34383062326664362d376462632d313165332d386261302d3733346661663331353962382e706e6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897" y="2910062"/>
            <a:ext cx="1944216" cy="2175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9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3" y="5345831"/>
            <a:ext cx="2016225" cy="15121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5315169"/>
            <a:ext cx="1296144" cy="12442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4944938" y="5434104"/>
            <a:ext cx="4477213" cy="100642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56913" rtl="0" fontAlgn="auto" latinLnBrk="1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lang="en-US" sz="6600" dirty="0" smtClean="0">
                <a:solidFill>
                  <a:schemeClr val="tx1">
                    <a:lumMod val="50000"/>
                  </a:schemeClr>
                </a:solidFill>
                <a:latin typeface="+mn-lt"/>
              </a:rPr>
              <a:t>Bootstrap</a:t>
            </a:r>
            <a:endParaRPr kumimoji="0" lang="ru-RU" sz="6600" i="0" u="none" strike="noStrike" cap="none" spc="0" normalizeH="0" baseline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uFillTx/>
              <a:latin typeface="+mn-lt"/>
              <a:sym typeface="Fedra Sans Pro Book LF"/>
            </a:endParaRPr>
          </a:p>
        </p:txBody>
      </p:sp>
      <p:pic>
        <p:nvPicPr>
          <p:cNvPr id="23" name="Picture 2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3204" y="3864339"/>
            <a:ext cx="2277256" cy="1186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5707460" y="3864339"/>
            <a:ext cx="2030462" cy="122084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56913" rtl="0" fontAlgn="auto" latinLnBrk="1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lang="en-US" sz="8000" dirty="0" smtClean="0">
                <a:solidFill>
                  <a:schemeClr val="tx1">
                    <a:lumMod val="50000"/>
                  </a:schemeClr>
                </a:solidFill>
                <a:latin typeface="+mn-lt"/>
              </a:rPr>
              <a:t>Flux</a:t>
            </a:r>
            <a:endParaRPr kumimoji="0" lang="ru-RU" sz="8000" i="0" u="none" strike="noStrike" cap="none" spc="0" normalizeH="0" baseline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uFillTx/>
              <a:latin typeface="+mn-lt"/>
              <a:sym typeface="Fedra Sans Pro Book LF"/>
            </a:endParaRPr>
          </a:p>
        </p:txBody>
      </p:sp>
      <p:pic>
        <p:nvPicPr>
          <p:cNvPr id="25" name="Picture 2" descr="http://www.typescriptlang.org/content/images/logo_small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5542" y="2802260"/>
            <a:ext cx="3420400" cy="83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19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2216" y="2600242"/>
            <a:ext cx="2151784" cy="8368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8" name="Picture 23" descr="https://raw.githubusercontent.com/gulpjs/artwork/master/gulp-2x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0896" y="999012"/>
            <a:ext cx="656020" cy="1467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10" descr="http://3.bp.blogspot.com/-PTty3CfTGnA/TpZOEjTQ_WI/AAAAAAAAAeo/KeKt_D5X2xo/s1600/js.jpg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0460" y="1174656"/>
            <a:ext cx="1116124" cy="1116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/>
          <p:cNvSpPr txBox="1"/>
          <p:nvPr/>
        </p:nvSpPr>
        <p:spPr>
          <a:xfrm>
            <a:off x="3059832" y="620688"/>
            <a:ext cx="5256584" cy="3416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56913" rtl="0" fontAlgn="auto" latinLnBrk="1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kumimoji="0" lang="en-US" sz="1800" b="1" i="0" u="none" strike="noStrike" cap="none" spc="0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uFillTx/>
                <a:latin typeface="Fedra Sans Pro Book LF"/>
                <a:ea typeface="Fedra Sans Pro Book LF"/>
                <a:cs typeface="Fedra Sans Pro Book LF"/>
                <a:sym typeface="Fedra Sans Pro Book LF"/>
              </a:rPr>
              <a:t>FRONTEND</a:t>
            </a:r>
            <a:endParaRPr kumimoji="0" lang="ru-RU" sz="1800" b="1" i="0" u="none" strike="noStrike" cap="none" spc="0" normalizeH="0" baseline="0" dirty="0">
              <a:ln>
                <a:noFill/>
              </a:ln>
              <a:solidFill>
                <a:srgbClr val="666666"/>
              </a:solidFill>
              <a:effectLst/>
              <a:uFillTx/>
              <a:latin typeface="Fedra Sans Pro Book LF"/>
              <a:ea typeface="Fedra Sans Pro Book LF"/>
              <a:cs typeface="Fedra Sans Pro Book LF"/>
              <a:sym typeface="Fedra Sans Pro Book LF"/>
            </a:endParaRPr>
          </a:p>
        </p:txBody>
      </p:sp>
    </p:spTree>
    <p:extLst>
      <p:ext uri="{BB962C8B-B14F-4D97-AF65-F5344CB8AC3E}">
        <p14:creationId xmlns:p14="http://schemas.microsoft.com/office/powerpoint/2010/main" val="428857820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4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444575" y="-171400"/>
            <a:ext cx="7833841" cy="3808239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1269926" y="1436236"/>
            <a:ext cx="787328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tabLst/>
            </a:pPr>
            <a:r>
              <a:rPr lang="ru-RU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Уменьшение </a:t>
            </a:r>
            <a:r>
              <a:rPr lang="ru-RU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нагрузк</a:t>
            </a:r>
            <a:r>
              <a:rPr lang="ru-RU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</a:t>
            </a:r>
            <a:r>
              <a:rPr lang="ru-RU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 </a:t>
            </a:r>
            <a:r>
              <a:rPr lang="ru-RU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серверы </a:t>
            </a:r>
            <a:r>
              <a:rPr lang="ru-RU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приложений за счет </a:t>
            </a:r>
            <a:r>
              <a:rPr lang="ru-RU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сокращения </a:t>
            </a:r>
            <a:r>
              <a:rPr lang="ru-RU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количества вызовов и переноса состояния с сервера </a:t>
            </a:r>
            <a:r>
              <a:rPr lang="ru-RU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</a:t>
            </a:r>
            <a:r>
              <a:rPr lang="ru-RU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браузер клиента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tabLst/>
            </a:pPr>
            <a:endParaRPr lang="en-US" sz="20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tabLst/>
            </a:pPr>
            <a:r>
              <a:rPr lang="ru-RU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Снижение требований к пропускной способности интернет канала клиента за счет обмена данными, а не HTML представлениями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tabLst/>
            </a:pPr>
            <a:endParaRPr lang="ru-RU" sz="20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tabLst/>
            </a:pPr>
            <a:r>
              <a:rPr lang="ru-RU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Возможность сокрытия временной недоступности системы от клиента за счет асинхронной загрузки/отправки </a:t>
            </a:r>
            <a:r>
              <a:rPr lang="ru-RU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данных</a:t>
            </a:r>
            <a:endParaRPr lang="en-US" sz="20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tabLst/>
            </a:pPr>
            <a:endParaRPr lang="en-US" sz="20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tabLst/>
            </a:pPr>
            <a:r>
              <a:rPr lang="ru-RU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Отзывчивый </a:t>
            </a:r>
            <a:r>
              <a:rPr lang="ru-RU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интерфейс за счет </a:t>
            </a:r>
            <a:r>
              <a:rPr lang="ru-RU" sz="20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предзагрузки</a:t>
            </a:r>
            <a:r>
              <a:rPr lang="ru-RU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и асинхронной дозагрузки данных (AJAX</a:t>
            </a:r>
            <a:r>
              <a:rPr lang="ru-RU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ru-RU" sz="20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tabLst/>
            </a:pPr>
            <a:endParaRPr lang="ru-RU" sz="20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59832" y="620688"/>
            <a:ext cx="5256584" cy="3416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56913" rtl="0" fontAlgn="auto" latinLnBrk="1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lang="ru-RU" sz="1800" b="1" dirty="0" smtClean="0"/>
              <a:t>ПРЕИМУЩЕСТВО </a:t>
            </a:r>
            <a:r>
              <a:rPr lang="en-US" sz="1800" b="1" dirty="0" smtClean="0"/>
              <a:t>CLIENT</a:t>
            </a:r>
            <a:r>
              <a:rPr lang="ru-RU" sz="1800" b="1" dirty="0" smtClean="0"/>
              <a:t>-</a:t>
            </a:r>
            <a:r>
              <a:rPr lang="en-US" sz="1800" b="1" dirty="0" smtClean="0"/>
              <a:t>SIDE</a:t>
            </a:r>
            <a:endParaRPr kumimoji="0" lang="ru-RU" sz="1800" b="1" i="0" u="none" strike="noStrike" cap="none" spc="0" normalizeH="0" baseline="0" dirty="0">
              <a:ln>
                <a:noFill/>
              </a:ln>
              <a:solidFill>
                <a:srgbClr val="666666"/>
              </a:solidFill>
              <a:effectLst/>
              <a:uFillTx/>
              <a:latin typeface="Fedra Sans Pro Book LF"/>
              <a:ea typeface="Fedra Sans Pro Book LF"/>
              <a:cs typeface="Fedra Sans Pro Book LF"/>
              <a:sym typeface="Fedra Sans Pro Book LF"/>
            </a:endParaRPr>
          </a:p>
        </p:txBody>
      </p:sp>
    </p:spTree>
    <p:extLst>
      <p:ext uri="{BB962C8B-B14F-4D97-AF65-F5344CB8AC3E}">
        <p14:creationId xmlns:p14="http://schemas.microsoft.com/office/powerpoint/2010/main" val="242344349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4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444575" y="-171400"/>
            <a:ext cx="7833841" cy="380823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0177" y="980728"/>
            <a:ext cx="4533911" cy="5593633"/>
          </a:xfrm>
          <a:prstGeom prst="rect">
            <a:avLst/>
          </a:prstGeom>
          <a:noFill/>
        </p:spPr>
        <p:txBody>
          <a:bodyPr wrap="square" lIns="217728" tIns="108864" rIns="217728" bIns="108864" rtlCol="0">
            <a:spAutoFit/>
          </a:bodyPr>
          <a:lstStyle/>
          <a:p>
            <a:r>
              <a:rPr lang="ru-RU" sz="3200" dirty="0">
                <a:solidFill>
                  <a:srgbClr val="FF0000"/>
                </a:solidFill>
                <a:sym typeface="Wingdings"/>
              </a:rPr>
              <a:t></a:t>
            </a:r>
            <a:r>
              <a:rPr lang="ru-RU" sz="1800" dirty="0">
                <a:solidFill>
                  <a:schemeClr val="tx1">
                    <a:lumMod val="50000"/>
                  </a:schemeClr>
                </a:solidFill>
                <a:sym typeface="Wingdings"/>
              </a:rPr>
              <a:t> </a:t>
            </a:r>
            <a:r>
              <a:rPr lang="en-US" sz="1800" b="1" dirty="0" smtClean="0">
                <a:solidFill>
                  <a:schemeClr val="tx1">
                    <a:lumMod val="50000"/>
                  </a:schemeClr>
                </a:solidFill>
              </a:rPr>
              <a:t>AngularJS</a:t>
            </a:r>
            <a:endParaRPr lang="en-US" sz="1800" b="1" dirty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ru-RU" sz="1800" dirty="0">
                <a:solidFill>
                  <a:schemeClr val="tx1">
                    <a:lumMod val="50000"/>
                  </a:schemeClr>
                </a:solidFill>
              </a:rPr>
              <a:t>Преимущества:</a:t>
            </a:r>
            <a:endParaRPr lang="en-US" sz="1800" dirty="0">
              <a:solidFill>
                <a:schemeClr val="tx1">
                  <a:lumMod val="50000"/>
                </a:schemeClr>
              </a:solidFill>
            </a:endParaRPr>
          </a:p>
          <a:p>
            <a:pPr marL="680399" indent="-680399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tx1">
                    <a:lumMod val="50000"/>
                  </a:schemeClr>
                </a:solidFill>
              </a:rPr>
              <a:t>Широкая распространенность</a:t>
            </a:r>
            <a:endParaRPr lang="en-US" sz="1800" dirty="0">
              <a:solidFill>
                <a:schemeClr val="tx1">
                  <a:lumMod val="50000"/>
                </a:schemeClr>
              </a:solidFill>
            </a:endParaRPr>
          </a:p>
          <a:p>
            <a:pPr marL="680399" indent="-680399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tx1">
                    <a:lumMod val="50000"/>
                  </a:schemeClr>
                </a:solidFill>
              </a:rPr>
              <a:t>Поддержка компонентов</a:t>
            </a:r>
          </a:p>
          <a:p>
            <a:r>
              <a:rPr lang="ru-RU" sz="1800" dirty="0">
                <a:solidFill>
                  <a:schemeClr val="tx1">
                    <a:lumMod val="50000"/>
                  </a:schemeClr>
                </a:solidFill>
              </a:rPr>
              <a:t>Недостатки:</a:t>
            </a:r>
            <a:endParaRPr lang="en-US" sz="1800" dirty="0">
              <a:solidFill>
                <a:schemeClr val="tx1">
                  <a:lumMod val="50000"/>
                </a:schemeClr>
              </a:solidFill>
            </a:endParaRPr>
          </a:p>
          <a:p>
            <a:pPr marL="680399" indent="-680399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tx1">
                    <a:lumMod val="50000"/>
                  </a:schemeClr>
                </a:solidFill>
              </a:rPr>
              <a:t>Проблемы с производительностью</a:t>
            </a:r>
          </a:p>
          <a:p>
            <a:pPr marL="680399" indent="-680399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tx1">
                    <a:lumMod val="50000"/>
                  </a:schemeClr>
                </a:solidFill>
              </a:rPr>
              <a:t>Текущая версия 1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</a:rPr>
              <a:t>.x</a:t>
            </a:r>
            <a:r>
              <a:rPr lang="ru-RU" sz="1800" dirty="0">
                <a:solidFill>
                  <a:schemeClr val="tx1">
                    <a:lumMod val="50000"/>
                  </a:schemeClr>
                </a:solidFill>
              </a:rPr>
              <a:t> не будет развиваться, версия 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</a:rPr>
              <a:t>2.x </a:t>
            </a:r>
            <a:r>
              <a:rPr lang="ru-RU" sz="1800" dirty="0">
                <a:solidFill>
                  <a:schemeClr val="tx1">
                    <a:lumMod val="50000"/>
                  </a:schemeClr>
                </a:solidFill>
              </a:rPr>
              <a:t>еще в </a:t>
            </a:r>
            <a:r>
              <a:rPr lang="ru-RU" sz="1800" dirty="0" smtClean="0">
                <a:solidFill>
                  <a:schemeClr val="tx1">
                    <a:lumMod val="50000"/>
                  </a:schemeClr>
                </a:solidFill>
              </a:rPr>
              <a:t>альфе</a:t>
            </a:r>
            <a:endParaRPr lang="en-US" sz="1800" dirty="0" smtClean="0">
              <a:solidFill>
                <a:schemeClr val="tx1">
                  <a:lumMod val="50000"/>
                </a:schemeClr>
              </a:solidFill>
            </a:endParaRPr>
          </a:p>
          <a:p>
            <a:pPr marL="680399" indent="-680399">
              <a:buFont typeface="Arial" panose="020B0604020202020204" pitchFamily="34" charset="0"/>
              <a:buChar char="•"/>
            </a:pPr>
            <a:r>
              <a:rPr lang="ru-RU" sz="1800" dirty="0" smtClean="0">
                <a:solidFill>
                  <a:schemeClr val="tx1">
                    <a:lumMod val="50000"/>
                  </a:schemeClr>
                </a:solidFill>
              </a:rPr>
              <a:t>Поддерживается </a:t>
            </a:r>
            <a:r>
              <a:rPr lang="ru-RU" sz="1800" dirty="0" err="1">
                <a:solidFill>
                  <a:schemeClr val="tx1">
                    <a:lumMod val="50000"/>
                  </a:schemeClr>
                </a:solidFill>
              </a:rPr>
              <a:t>Google</a:t>
            </a:r>
            <a:r>
              <a:rPr lang="ru-RU" sz="1800" dirty="0">
                <a:solidFill>
                  <a:schemeClr val="tx1">
                    <a:lumMod val="50000"/>
                  </a:schemeClr>
                </a:solidFill>
              </a:rPr>
              <a:t>, но не используется ни в одном проекте</a:t>
            </a:r>
          </a:p>
          <a:p>
            <a:pPr marL="680399" indent="-680399">
              <a:buFont typeface="Arial" panose="020B0604020202020204" pitchFamily="34" charset="0"/>
              <a:buChar char="•"/>
            </a:pPr>
            <a:endParaRPr lang="en-US" sz="1800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ru-RU" sz="3200" dirty="0" smtClean="0">
                <a:solidFill>
                  <a:srgbClr val="FF0000"/>
                </a:solidFill>
                <a:sym typeface="Wingdings"/>
              </a:rPr>
              <a:t></a:t>
            </a:r>
            <a:r>
              <a:rPr lang="ru-RU" sz="1800" dirty="0" smtClean="0">
                <a:solidFill>
                  <a:schemeClr val="tx1">
                    <a:lumMod val="50000"/>
                  </a:schemeClr>
                </a:solidFill>
                <a:sym typeface="Wingdings"/>
              </a:rPr>
              <a:t> </a:t>
            </a:r>
            <a:r>
              <a:rPr lang="en-US" sz="1800" b="1" dirty="0">
                <a:solidFill>
                  <a:schemeClr val="tx1">
                    <a:lumMod val="50000"/>
                  </a:schemeClr>
                </a:solidFill>
              </a:rPr>
              <a:t>Backbone + Marionette</a:t>
            </a:r>
            <a:endParaRPr lang="ru-RU" sz="1800" b="1" dirty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ru-RU" sz="1800" dirty="0">
                <a:solidFill>
                  <a:schemeClr val="tx1">
                    <a:lumMod val="50000"/>
                  </a:schemeClr>
                </a:solidFill>
              </a:rPr>
              <a:t>Преимущества:</a:t>
            </a:r>
            <a:endParaRPr lang="en-US" sz="1800" dirty="0">
              <a:solidFill>
                <a:schemeClr val="tx1">
                  <a:lumMod val="50000"/>
                </a:schemeClr>
              </a:solidFill>
            </a:endParaRPr>
          </a:p>
          <a:p>
            <a:pPr marL="680399" indent="-680399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tx1">
                    <a:lumMod val="50000"/>
                  </a:schemeClr>
                </a:solidFill>
              </a:rPr>
              <a:t>Самое стабильное решение</a:t>
            </a:r>
          </a:p>
          <a:p>
            <a:r>
              <a:rPr lang="ru-RU" sz="1800" dirty="0">
                <a:solidFill>
                  <a:schemeClr val="tx1">
                    <a:lumMod val="50000"/>
                  </a:schemeClr>
                </a:solidFill>
              </a:rPr>
              <a:t>Недостатки:</a:t>
            </a:r>
          </a:p>
          <a:p>
            <a:pPr marL="680399" indent="-680399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tx1">
                    <a:lumMod val="50000"/>
                  </a:schemeClr>
                </a:solidFill>
              </a:rPr>
              <a:t>Нет поддержки компонентов</a:t>
            </a:r>
          </a:p>
          <a:p>
            <a:pPr marL="680399" indent="-680399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tx1">
                    <a:lumMod val="50000"/>
                  </a:schemeClr>
                </a:solidFill>
              </a:rPr>
              <a:t>Слабое развитие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76056" y="980728"/>
            <a:ext cx="4058344" cy="4236338"/>
          </a:xfrm>
          <a:prstGeom prst="rect">
            <a:avLst/>
          </a:prstGeom>
          <a:noFill/>
        </p:spPr>
        <p:txBody>
          <a:bodyPr wrap="square" lIns="217728" tIns="108864" rIns="217728" bIns="108864" rtlCol="0">
            <a:spAutoFit/>
          </a:bodyPr>
          <a:lstStyle/>
          <a:p>
            <a:r>
              <a:rPr lang="ru-RU" sz="3600" dirty="0" smtClean="0">
                <a:solidFill>
                  <a:srgbClr val="92D050"/>
                </a:solidFill>
                <a:sym typeface="Wingdings"/>
              </a:rPr>
              <a:t></a:t>
            </a:r>
            <a:r>
              <a:rPr lang="ru-RU" sz="14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tx1">
                    <a:lumMod val="50000"/>
                  </a:schemeClr>
                </a:solidFill>
              </a:rPr>
              <a:t>React + Flux</a:t>
            </a:r>
            <a:endParaRPr lang="ru-RU" sz="2000" b="1" dirty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ru-RU" sz="1800" dirty="0">
                <a:solidFill>
                  <a:schemeClr val="tx1">
                    <a:lumMod val="50000"/>
                  </a:schemeClr>
                </a:solidFill>
              </a:rPr>
              <a:t>Преимущества:</a:t>
            </a:r>
            <a:endParaRPr lang="en-US" sz="1800" dirty="0">
              <a:solidFill>
                <a:schemeClr val="tx1">
                  <a:lumMod val="50000"/>
                </a:schemeClr>
              </a:solidFill>
            </a:endParaRPr>
          </a:p>
          <a:p>
            <a:pPr marL="680399" indent="-680399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tx1">
                    <a:lumMod val="50000"/>
                  </a:schemeClr>
                </a:solidFill>
              </a:rPr>
              <a:t>Полностью компонентно-ориентированный</a:t>
            </a:r>
          </a:p>
          <a:p>
            <a:pPr marL="680399" indent="-680399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tx1">
                    <a:lumMod val="50000"/>
                  </a:schemeClr>
                </a:solidFill>
              </a:rPr>
              <a:t>Высокая производительность</a:t>
            </a:r>
          </a:p>
          <a:p>
            <a:pPr marL="680399" indent="-680399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tx1">
                    <a:lumMod val="50000"/>
                  </a:schemeClr>
                </a:solidFill>
              </a:rPr>
              <a:t>Модульность</a:t>
            </a:r>
          </a:p>
          <a:p>
            <a:pPr marL="680399" indent="-680399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tx1">
                    <a:lumMod val="50000"/>
                  </a:schemeClr>
                </a:solidFill>
              </a:rPr>
              <a:t>Поддерживается и </a:t>
            </a:r>
            <a:endParaRPr lang="en-US" sz="1800" dirty="0" smtClean="0">
              <a:solidFill>
                <a:schemeClr val="tx1">
                  <a:lumMod val="50000"/>
                </a:schemeClr>
              </a:solidFill>
            </a:endParaRPr>
          </a:p>
          <a:p>
            <a:pPr marL="680399" indent="-680399">
              <a:buFont typeface="Arial" panose="020B0604020202020204" pitchFamily="34" charset="0"/>
              <a:buChar char="•"/>
            </a:pPr>
            <a:r>
              <a:rPr lang="ru-RU" sz="1800" dirty="0" smtClean="0">
                <a:solidFill>
                  <a:schemeClr val="tx1">
                    <a:lumMod val="50000"/>
                  </a:schemeClr>
                </a:solidFill>
              </a:rPr>
              <a:t>используется</a:t>
            </a:r>
            <a:endParaRPr lang="en-US" sz="1800" dirty="0" smtClean="0">
              <a:solidFill>
                <a:schemeClr val="tx1">
                  <a:lumMod val="50000"/>
                </a:schemeClr>
              </a:solidFill>
            </a:endParaRPr>
          </a:p>
          <a:p>
            <a:pPr marL="680399" indent="-680399">
              <a:buFont typeface="Arial" panose="020B0604020202020204" pitchFamily="34" charset="0"/>
              <a:buChar char="•"/>
            </a:pPr>
            <a:r>
              <a:rPr lang="ru-RU" sz="18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</a:rPr>
              <a:t>Facebook</a:t>
            </a:r>
            <a:endParaRPr lang="ru-RU" sz="1800" dirty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ru-RU" sz="1800" dirty="0">
                <a:solidFill>
                  <a:schemeClr val="tx1">
                    <a:lumMod val="50000"/>
                  </a:schemeClr>
                </a:solidFill>
              </a:rPr>
              <a:t>Недостатки:</a:t>
            </a:r>
            <a:endParaRPr lang="en-US" sz="1800" dirty="0">
              <a:solidFill>
                <a:schemeClr val="tx1">
                  <a:lumMod val="50000"/>
                </a:schemeClr>
              </a:solidFill>
            </a:endParaRPr>
          </a:p>
          <a:p>
            <a:pPr marL="680399" indent="-680399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tx1">
                    <a:lumMod val="50000"/>
                  </a:schemeClr>
                </a:solidFill>
              </a:rPr>
              <a:t>Требуется подготовка </a:t>
            </a:r>
            <a:endParaRPr lang="en-US" sz="1800" dirty="0" smtClean="0">
              <a:solidFill>
                <a:schemeClr val="tx1">
                  <a:lumMod val="50000"/>
                </a:schemeClr>
              </a:solidFill>
            </a:endParaRPr>
          </a:p>
          <a:p>
            <a:pPr marL="680399" indent="-680399">
              <a:buFont typeface="Arial" panose="020B0604020202020204" pitchFamily="34" charset="0"/>
              <a:buChar char="•"/>
            </a:pPr>
            <a:r>
              <a:rPr lang="ru-RU" sz="1800" dirty="0" smtClean="0">
                <a:solidFill>
                  <a:schemeClr val="tx1">
                    <a:lumMod val="50000"/>
                  </a:schemeClr>
                </a:solidFill>
              </a:rPr>
              <a:t>(</a:t>
            </a:r>
            <a:r>
              <a:rPr lang="ru-RU" sz="1800" dirty="0">
                <a:solidFill>
                  <a:schemeClr val="tx1">
                    <a:lumMod val="50000"/>
                  </a:schemeClr>
                </a:solidFill>
              </a:rPr>
              <a:t>выбор модулей) перед началом </a:t>
            </a:r>
            <a:r>
              <a:rPr lang="ru-RU" sz="1800" dirty="0" smtClean="0">
                <a:solidFill>
                  <a:schemeClr val="tx1">
                    <a:lumMod val="50000"/>
                  </a:schemeClr>
                </a:solidFill>
              </a:rPr>
              <a:t>разработки</a:t>
            </a:r>
            <a:endParaRPr lang="ru-RU" sz="1800" dirty="0" smtClean="0"/>
          </a:p>
          <a:p>
            <a:endParaRPr lang="ru-RU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3059832" y="620688"/>
            <a:ext cx="5256584" cy="3416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56913" rtl="0" fontAlgn="auto" latinLnBrk="1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lang="ru-RU" sz="1800" b="1" dirty="0" smtClean="0"/>
              <a:t>ВАРИАНТЫ </a:t>
            </a:r>
            <a:r>
              <a:rPr lang="en-US" sz="1800" b="1" dirty="0" smtClean="0"/>
              <a:t>CLIENT</a:t>
            </a:r>
            <a:r>
              <a:rPr lang="ru-RU" sz="1800" b="1" dirty="0"/>
              <a:t>-</a:t>
            </a:r>
            <a:r>
              <a:rPr lang="en-US" sz="1800" b="1" dirty="0" smtClean="0"/>
              <a:t>SIDE</a:t>
            </a:r>
            <a:r>
              <a:rPr lang="ru-RU" sz="1800" b="1" dirty="0" smtClean="0"/>
              <a:t> БИБЛИОТЕК</a:t>
            </a:r>
            <a:endParaRPr kumimoji="0" lang="ru-RU" sz="1800" b="1" i="0" u="none" strike="noStrike" cap="none" spc="0" normalizeH="0" baseline="0" dirty="0">
              <a:ln>
                <a:noFill/>
              </a:ln>
              <a:solidFill>
                <a:srgbClr val="666666"/>
              </a:solidFill>
              <a:effectLst/>
              <a:uFillTx/>
              <a:latin typeface="Fedra Sans Pro Book LF"/>
              <a:ea typeface="Fedra Sans Pro Book LF"/>
              <a:cs typeface="Fedra Sans Pro Book LF"/>
              <a:sym typeface="Fedra Sans Pro Book LF"/>
            </a:endParaRPr>
          </a:p>
        </p:txBody>
      </p:sp>
    </p:spTree>
    <p:extLst>
      <p:ext uri="{BB962C8B-B14F-4D97-AF65-F5344CB8AC3E}">
        <p14:creationId xmlns:p14="http://schemas.microsoft.com/office/powerpoint/2010/main" val="227042212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4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444575" y="-171400"/>
            <a:ext cx="7833841" cy="3808239"/>
          </a:xfrm>
          <a:prstGeom prst="rect">
            <a:avLst/>
          </a:prstGeom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425" y="1772816"/>
            <a:ext cx="7999079" cy="3669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3059832" y="620688"/>
            <a:ext cx="5256584" cy="3416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56913" rtl="0" fontAlgn="auto" latinLnBrk="1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lang="en-US" sz="1800" b="1" dirty="0" smtClean="0"/>
              <a:t>BACKEND</a:t>
            </a:r>
            <a:endParaRPr kumimoji="0" lang="ru-RU" sz="1800" b="1" i="0" u="none" strike="noStrike" cap="none" spc="0" normalizeH="0" baseline="0" dirty="0">
              <a:ln>
                <a:noFill/>
              </a:ln>
              <a:solidFill>
                <a:srgbClr val="666666"/>
              </a:solidFill>
              <a:effectLst/>
              <a:uFillTx/>
              <a:latin typeface="Fedra Sans Pro Book LF"/>
              <a:ea typeface="Fedra Sans Pro Book LF"/>
              <a:cs typeface="Fedra Sans Pro Book LF"/>
              <a:sym typeface="Fedra Sans Pro Book LF"/>
            </a:endParaRPr>
          </a:p>
        </p:txBody>
      </p:sp>
    </p:spTree>
    <p:extLst>
      <p:ext uri="{BB962C8B-B14F-4D97-AF65-F5344CB8AC3E}">
        <p14:creationId xmlns:p14="http://schemas.microsoft.com/office/powerpoint/2010/main" val="60250861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4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444575" y="-171400"/>
            <a:ext cx="7833841" cy="3808239"/>
          </a:xfrm>
          <a:prstGeom prst="rect">
            <a:avLst/>
          </a:prstGeom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612697"/>
            <a:ext cx="7834809" cy="40482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3059832" y="620688"/>
            <a:ext cx="5256584" cy="3416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l" rtl="0" latinLnBrk="1" hangingPunct="0"/>
            <a:r>
              <a:rPr lang="en-US" sz="1800" b="1" dirty="0"/>
              <a:t>Middleware &amp; Tools</a:t>
            </a:r>
          </a:p>
        </p:txBody>
      </p:sp>
    </p:spTree>
    <p:extLst>
      <p:ext uri="{BB962C8B-B14F-4D97-AF65-F5344CB8AC3E}">
        <p14:creationId xmlns:p14="http://schemas.microsoft.com/office/powerpoint/2010/main" val="388597448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4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444575" y="-171400"/>
            <a:ext cx="7833841" cy="3808239"/>
          </a:xfrm>
          <a:prstGeom prst="rect">
            <a:avLst/>
          </a:prstGeom>
        </p:spPr>
      </p:pic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124"/>
          <a:stretch/>
        </p:blipFill>
        <p:spPr bwMode="auto">
          <a:xfrm>
            <a:off x="1041967" y="1196752"/>
            <a:ext cx="8100392" cy="54404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699792" y="639098"/>
            <a:ext cx="5256584" cy="3416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l" rtl="0" latinLnBrk="1" hangingPunct="0"/>
            <a:r>
              <a:rPr lang="ru-RU" sz="1800" b="1" dirty="0" smtClean="0"/>
              <a:t>СОДЕРЖИМОЕ ТЕХНОЛОГИЧЕСКОГО СТЕКА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270945527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4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444575" y="-171400"/>
            <a:ext cx="7833841" cy="3808239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1143534" y="2177978"/>
            <a:ext cx="7776864" cy="29177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000000"/>
                </a:solidFill>
                <a:latin typeface="Arial Bold"/>
              </a:rPr>
              <a:t>Приложение работает внутри </a:t>
            </a:r>
            <a:r>
              <a:rPr lang="en-US" sz="2400" dirty="0">
                <a:solidFill>
                  <a:srgbClr val="000000"/>
                </a:solidFill>
                <a:latin typeface="Arial Bold"/>
              </a:rPr>
              <a:t>Spring</a:t>
            </a:r>
            <a:r>
              <a:rPr lang="ru-RU" sz="2400" dirty="0">
                <a:solidFill>
                  <a:srgbClr val="000000"/>
                </a:solidFill>
                <a:latin typeface="Arial Bold"/>
              </a:rPr>
              <a:t> контейнера, абстрагируясь от родного </a:t>
            </a:r>
            <a:r>
              <a:rPr lang="en-US" sz="2400" dirty="0">
                <a:solidFill>
                  <a:srgbClr val="000000"/>
                </a:solidFill>
                <a:latin typeface="Arial Bold"/>
              </a:rPr>
              <a:t>API</a:t>
            </a:r>
            <a:r>
              <a:rPr lang="ru-RU" sz="2400" dirty="0">
                <a:solidFill>
                  <a:srgbClr val="000000"/>
                </a:solidFill>
                <a:latin typeface="Arial Bold"/>
              </a:rPr>
              <a:t> сервера приложений</a:t>
            </a:r>
          </a:p>
          <a:p>
            <a:pPr marL="0" indent="0" algn="l">
              <a:buFont typeface="Arial" panose="020B0604020202020204" pitchFamily="34" charset="0"/>
              <a:buNone/>
            </a:pPr>
            <a:endParaRPr lang="ru-RU" sz="2400" dirty="0">
              <a:solidFill>
                <a:srgbClr val="000000"/>
              </a:solidFill>
              <a:latin typeface="Arial Bold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000000"/>
                </a:solidFill>
                <a:latin typeface="Arial Bold"/>
              </a:rPr>
              <a:t>Мы используем только следующее стандартное </a:t>
            </a:r>
            <a:r>
              <a:rPr lang="en-US" sz="2400" dirty="0">
                <a:solidFill>
                  <a:srgbClr val="000000"/>
                </a:solidFill>
                <a:latin typeface="Arial Bold"/>
              </a:rPr>
              <a:t>API:</a:t>
            </a:r>
          </a:p>
          <a:p>
            <a:pPr marL="971550" lvl="1" indent="-514350" algn="l">
              <a:buFont typeface="+mj-lt"/>
              <a:buAutoNum type="arabicPeriod"/>
            </a:pPr>
            <a:r>
              <a:rPr lang="en-US" sz="2000" dirty="0">
                <a:solidFill>
                  <a:srgbClr val="000000"/>
                </a:solidFill>
                <a:latin typeface="Arial Bold"/>
              </a:rPr>
              <a:t>Servlet API 3.0 – </a:t>
            </a:r>
            <a:r>
              <a:rPr lang="ru-RU" sz="2000" dirty="0">
                <a:solidFill>
                  <a:srgbClr val="000000"/>
                </a:solidFill>
                <a:latin typeface="Arial Bold"/>
              </a:rPr>
              <a:t>взаимодействие с клиентом</a:t>
            </a:r>
            <a:endParaRPr lang="en-US" sz="2000" dirty="0">
              <a:solidFill>
                <a:srgbClr val="000000"/>
              </a:solidFill>
              <a:latin typeface="Arial Bold"/>
            </a:endParaRPr>
          </a:p>
          <a:p>
            <a:pPr marL="971550" lvl="1" indent="-514350" algn="l">
              <a:buFont typeface="+mj-lt"/>
              <a:buAutoNum type="arabicPeriod"/>
            </a:pPr>
            <a:r>
              <a:rPr lang="en-US" sz="2000" dirty="0">
                <a:solidFill>
                  <a:srgbClr val="000000"/>
                </a:solidFill>
                <a:latin typeface="Arial Bold"/>
              </a:rPr>
              <a:t>JNDI </a:t>
            </a:r>
            <a:r>
              <a:rPr lang="ru-RU" sz="2000" dirty="0">
                <a:solidFill>
                  <a:srgbClr val="000000"/>
                </a:solidFill>
                <a:latin typeface="Arial Bold"/>
              </a:rPr>
              <a:t>– получение ресурсов </a:t>
            </a:r>
            <a:r>
              <a:rPr lang="en-US" sz="2000" dirty="0">
                <a:solidFill>
                  <a:srgbClr val="000000"/>
                </a:solidFill>
                <a:latin typeface="Arial Bold"/>
              </a:rPr>
              <a:t>(JDBC, JMS)</a:t>
            </a:r>
          </a:p>
          <a:p>
            <a:pPr marL="971550" lvl="1" indent="-514350" algn="l">
              <a:buFont typeface="+mj-lt"/>
              <a:buAutoNum type="arabicPeriod"/>
            </a:pPr>
            <a:r>
              <a:rPr lang="en-US" sz="2000" dirty="0">
                <a:solidFill>
                  <a:srgbClr val="000000"/>
                </a:solidFill>
                <a:latin typeface="Arial Bold"/>
              </a:rPr>
              <a:t>JAAS</a:t>
            </a:r>
            <a:r>
              <a:rPr lang="ru-RU" sz="2000" dirty="0">
                <a:solidFill>
                  <a:srgbClr val="000000"/>
                </a:solidFill>
                <a:latin typeface="Arial Bold"/>
              </a:rPr>
              <a:t> - аутентификация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27784" y="639098"/>
            <a:ext cx="5904656" cy="3416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l" rtl="0" latinLnBrk="1" hangingPunct="0"/>
            <a:r>
              <a:rPr lang="ru-RU" sz="1800" b="1" dirty="0" smtClean="0"/>
              <a:t>НЕЗАВИСИМОСТЬ ОТ СЕРВЕРА ПРИЛОЖЕНИЙ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51822964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4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444575" y="-171400"/>
            <a:ext cx="7833841" cy="3808239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1444574" y="2060848"/>
            <a:ext cx="7542584" cy="29323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 defTabSz="914400" rtl="0" eaLnBrk="1" latinLnBrk="0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kern="1200" dirty="0">
                <a:solidFill>
                  <a:srgbClr val="000000"/>
                </a:solidFill>
                <a:latin typeface="Arial Bold"/>
              </a:rPr>
              <a:t>IBM JDK 1.7.1</a:t>
            </a:r>
          </a:p>
          <a:p>
            <a:pPr marL="457200" indent="-457200" algn="l" defTabSz="914400" rtl="0" eaLnBrk="1" latinLnBrk="0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kern="1200" dirty="0" err="1">
                <a:solidFill>
                  <a:srgbClr val="000000"/>
                </a:solidFill>
                <a:latin typeface="Arial Bold"/>
              </a:rPr>
              <a:t>Websphere</a:t>
            </a:r>
            <a:r>
              <a:rPr lang="en-US" sz="2400" b="1" kern="1200" dirty="0">
                <a:solidFill>
                  <a:srgbClr val="000000"/>
                </a:solidFill>
                <a:latin typeface="Arial Bold"/>
              </a:rPr>
              <a:t> Application Server </a:t>
            </a:r>
            <a:r>
              <a:rPr lang="ru-RU" sz="2400" b="1" kern="1200" dirty="0">
                <a:solidFill>
                  <a:srgbClr val="000000"/>
                </a:solidFill>
                <a:latin typeface="Arial Bold"/>
              </a:rPr>
              <a:t>8.5.5.4 </a:t>
            </a:r>
            <a:endParaRPr lang="en-US" sz="2400" b="1" kern="1200" dirty="0">
              <a:solidFill>
                <a:srgbClr val="000000"/>
              </a:solidFill>
              <a:latin typeface="Arial Bold"/>
            </a:endParaRPr>
          </a:p>
          <a:p>
            <a:pPr marL="457200" indent="-457200" algn="l" defTabSz="914400" rtl="0" eaLnBrk="1" latinLnBrk="0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kern="1200" dirty="0">
                <a:solidFill>
                  <a:srgbClr val="000000"/>
                </a:solidFill>
                <a:latin typeface="Arial Bold"/>
              </a:rPr>
              <a:t>Oracle Database 11.2</a:t>
            </a:r>
          </a:p>
          <a:p>
            <a:pPr marL="457200" indent="-457200" algn="l" defTabSz="914400" rtl="0" eaLnBrk="1" latinLnBrk="0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kern="1200" dirty="0" err="1">
                <a:solidFill>
                  <a:srgbClr val="000000"/>
                </a:solidFill>
                <a:latin typeface="Arial Bold"/>
              </a:rPr>
              <a:t>Websphere</a:t>
            </a:r>
            <a:r>
              <a:rPr lang="en-US" sz="2400" b="1" kern="1200" dirty="0">
                <a:solidFill>
                  <a:srgbClr val="000000"/>
                </a:solidFill>
                <a:latin typeface="Arial Bold"/>
              </a:rPr>
              <a:t> MQ 7.5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699792" y="639098"/>
            <a:ext cx="5256584" cy="3416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l" rtl="0" latinLnBrk="1" hangingPunct="0"/>
            <a:r>
              <a:rPr lang="en-US" sz="1800" b="1" dirty="0" smtClean="0"/>
              <a:t>PRODUCTION </a:t>
            </a:r>
            <a:r>
              <a:rPr lang="ru-RU" sz="1800" b="1" dirty="0" smtClean="0"/>
              <a:t> ПРОФИЛЬ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13198177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4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5674">
            <a:off x="1452925" y="392079"/>
            <a:ext cx="7488832" cy="3819181"/>
          </a:xfrm>
          <a:prstGeom prst="rect">
            <a:avLst/>
          </a:prstGeom>
        </p:spPr>
      </p:pic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7431" y="1804902"/>
            <a:ext cx="3255168" cy="4270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7339" y="1743845"/>
            <a:ext cx="3548623" cy="4392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059832" y="620688"/>
            <a:ext cx="5256584" cy="3416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56913" rtl="0" fontAlgn="auto" latinLnBrk="1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kumimoji="0" lang="ru-RU" sz="1800" b="1" i="0" u="none" strike="noStrike" cap="none" spc="0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uFillTx/>
                <a:latin typeface="Fedra Sans Pro Book LF"/>
                <a:ea typeface="Fedra Sans Pro Book LF"/>
                <a:cs typeface="Fedra Sans Pro Book LF"/>
                <a:sym typeface="Fedra Sans Pro Book LF"/>
              </a:rPr>
              <a:t>ЕФС-ЕДИНЫЙ</a:t>
            </a:r>
            <a:r>
              <a:rPr kumimoji="0" lang="ru-RU" sz="1800" b="1" i="0" u="none" strike="noStrike" cap="none" spc="0" normalizeH="0" dirty="0" smtClean="0">
                <a:ln>
                  <a:noFill/>
                </a:ln>
                <a:solidFill>
                  <a:srgbClr val="666666"/>
                </a:solidFill>
                <a:effectLst/>
                <a:uFillTx/>
                <a:latin typeface="Fedra Sans Pro Book LF"/>
                <a:ea typeface="Fedra Sans Pro Book LF"/>
                <a:cs typeface="Fedra Sans Pro Book LF"/>
                <a:sym typeface="Fedra Sans Pro Book LF"/>
              </a:rPr>
              <a:t> СТАНДАРТ РАБОТЫ</a:t>
            </a:r>
            <a:endParaRPr kumimoji="0" lang="ru-RU" sz="1800" b="1" i="0" u="none" strike="noStrike" cap="none" spc="0" normalizeH="0" baseline="0" dirty="0">
              <a:ln>
                <a:noFill/>
              </a:ln>
              <a:solidFill>
                <a:srgbClr val="666666"/>
              </a:solidFill>
              <a:effectLst/>
              <a:uFillTx/>
              <a:latin typeface="Fedra Sans Pro Book LF"/>
              <a:ea typeface="Fedra Sans Pro Book LF"/>
              <a:cs typeface="Fedra Sans Pro Book LF"/>
              <a:sym typeface="Fedra Sans Pro Book LF"/>
            </a:endParaRPr>
          </a:p>
        </p:txBody>
      </p:sp>
    </p:spTree>
    <p:extLst>
      <p:ext uri="{BB962C8B-B14F-4D97-AF65-F5344CB8AC3E}">
        <p14:creationId xmlns:p14="http://schemas.microsoft.com/office/powerpoint/2010/main" val="84570401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4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444575" y="-171400"/>
            <a:ext cx="7833841" cy="3808239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1835696" y="1556792"/>
            <a:ext cx="5958408" cy="44096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0000"/>
                </a:solidFill>
                <a:latin typeface="Arial Bold"/>
              </a:rPr>
              <a:t>JAX-RS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0000"/>
                </a:solidFill>
                <a:latin typeface="Arial Bold"/>
              </a:rPr>
              <a:t>JAX-WS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0000"/>
                </a:solidFill>
                <a:latin typeface="Arial Bold"/>
              </a:rPr>
              <a:t>JPA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400" b="1" dirty="0">
                <a:solidFill>
                  <a:srgbClr val="000000"/>
                </a:solidFill>
                <a:latin typeface="Arial Bold"/>
              </a:rPr>
              <a:t>Транзакции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400" b="1" dirty="0">
                <a:solidFill>
                  <a:srgbClr val="000000"/>
                </a:solidFill>
                <a:latin typeface="Arial Bold"/>
              </a:rPr>
              <a:t>Пулы потоков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0000"/>
                </a:solidFill>
                <a:latin typeface="Arial Bold"/>
              </a:rPr>
              <a:t>JMS</a:t>
            </a:r>
            <a:endParaRPr lang="ru-RU" sz="2400" b="1" dirty="0">
              <a:solidFill>
                <a:srgbClr val="000000"/>
              </a:solidFill>
              <a:latin typeface="Arial Bol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99792" y="639098"/>
            <a:ext cx="5256584" cy="3416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l" rtl="0" latinLnBrk="1" hangingPunct="0"/>
            <a:r>
              <a:rPr lang="ru-RU" sz="1800" b="1" dirty="0" smtClean="0"/>
              <a:t>ТЕХНОЛОГИЧЕСКИЙ СТЕК ПЛАТФОРМЫ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93071369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05137" y="980728"/>
            <a:ext cx="7920880" cy="319471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56913" rtl="0" fontAlgn="auto" latinLnBrk="1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lang="ru-RU" sz="4000" b="1" dirty="0" smtClean="0">
                <a:solidFill>
                  <a:schemeClr val="bg1"/>
                </a:solidFill>
              </a:rPr>
              <a:t>ВОПРОСЫ?</a:t>
            </a:r>
          </a:p>
          <a:p>
            <a:pPr marL="0" marR="0" indent="0" algn="ctr" defTabSz="956913" rtl="0" fontAlgn="auto" latinLnBrk="1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endParaRPr lang="ru-RU" sz="4000" b="1" dirty="0" smtClean="0">
              <a:solidFill>
                <a:schemeClr val="bg1"/>
              </a:solidFill>
            </a:endParaRPr>
          </a:p>
          <a:p>
            <a:pPr marL="0" marR="0" indent="0" algn="ctr" defTabSz="956913" rtl="0" fontAlgn="auto" latinLnBrk="1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lang="ru-RU" sz="2400" b="1" dirty="0" smtClean="0">
                <a:solidFill>
                  <a:schemeClr val="bg1"/>
                </a:solidFill>
              </a:rPr>
              <a:t>Роман Приходько</a:t>
            </a:r>
          </a:p>
          <a:p>
            <a:pPr algn="ctr" rtl="0" latinLnBrk="1" hangingPunct="0"/>
            <a:r>
              <a:rPr lang="en-US" sz="2400" b="1" dirty="0" smtClean="0">
                <a:solidFill>
                  <a:schemeClr val="bg1"/>
                </a:solidFill>
              </a:rPr>
              <a:t>+</a:t>
            </a:r>
            <a:r>
              <a:rPr lang="en-US" sz="2400" b="1" dirty="0">
                <a:solidFill>
                  <a:schemeClr val="bg1"/>
                </a:solidFill>
              </a:rPr>
              <a:t>7 (919) </a:t>
            </a:r>
            <a:r>
              <a:rPr lang="en-US" sz="2400" b="1" dirty="0" smtClean="0">
                <a:solidFill>
                  <a:schemeClr val="bg1"/>
                </a:solidFill>
              </a:rPr>
              <a:t>777-95-35</a:t>
            </a:r>
            <a:endParaRPr lang="ru-RU" sz="2400" b="1" dirty="0" smtClean="0">
              <a:solidFill>
                <a:schemeClr val="bg1"/>
              </a:solidFill>
            </a:endParaRPr>
          </a:p>
          <a:p>
            <a:pPr algn="ctr" rtl="0" latinLnBrk="1" hangingPunct="0"/>
            <a:r>
              <a:rPr kumimoji="0" lang="en-US" sz="2400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Fedra Sans Pro Book LF"/>
              </a:rPr>
              <a:t>Raprikhodko</a:t>
            </a:r>
            <a:r>
              <a:rPr lang="en-US" sz="2400" b="1" dirty="0" smtClean="0">
                <a:solidFill>
                  <a:schemeClr val="bg1"/>
                </a:solidFill>
              </a:rPr>
              <a:t>.sbt@sberbank.ru</a:t>
            </a:r>
            <a:endParaRPr lang="ru-RU" sz="2400" b="1" dirty="0" smtClean="0">
              <a:solidFill>
                <a:schemeClr val="bg1"/>
              </a:solidFill>
            </a:endParaRPr>
          </a:p>
          <a:p>
            <a:pPr algn="ctr" rtl="0" latinLnBrk="1" hangingPunct="0"/>
            <a:endParaRPr kumimoji="0" lang="ru-RU" sz="2400" b="1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sym typeface="Fedra Sans Pro Book LF"/>
            </a:endParaRPr>
          </a:p>
          <a:p>
            <a:pPr algn="ctr" rtl="0" latinLnBrk="1" hangingPunct="0"/>
            <a:r>
              <a:rPr lang="ru-RU" sz="2400" b="1" dirty="0" smtClean="0">
                <a:solidFill>
                  <a:schemeClr val="bg1"/>
                </a:solidFill>
              </a:rPr>
              <a:t>Владимир Беспрозванных</a:t>
            </a:r>
          </a:p>
          <a:p>
            <a:pPr algn="ctr" rtl="0" latinLnBrk="1" hangingPunct="0"/>
            <a:r>
              <a:rPr kumimoji="0" lang="en-US" sz="2400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Fedra Sans Pro Book LF"/>
              </a:rPr>
              <a:t>Vbesprozvannykh.sbt@sberbsnk.ru</a:t>
            </a:r>
            <a:endParaRPr kumimoji="0" lang="ru-RU" sz="24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Fedra Sans Pro Book LF"/>
            </a:endParaRPr>
          </a:p>
        </p:txBody>
      </p:sp>
    </p:spTree>
    <p:extLst>
      <p:ext uri="{BB962C8B-B14F-4D97-AF65-F5344CB8AC3E}">
        <p14:creationId xmlns:p14="http://schemas.microsoft.com/office/powerpoint/2010/main" val="276733847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4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5674">
            <a:off x="1452925" y="392079"/>
            <a:ext cx="7488832" cy="381918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059832" y="620688"/>
            <a:ext cx="5256584" cy="3416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56913" rtl="0" fontAlgn="auto" latinLnBrk="1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kumimoji="0" lang="ru-RU" sz="1800" b="1" i="0" u="none" strike="noStrike" cap="none" spc="0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uFillTx/>
                <a:latin typeface="Fedra Sans Pro Book LF"/>
                <a:ea typeface="Fedra Sans Pro Book LF"/>
                <a:cs typeface="Fedra Sans Pro Book LF"/>
                <a:sym typeface="Fedra Sans Pro Book LF"/>
              </a:rPr>
              <a:t>ЗАДАЧИ ПРОГРАММЫ</a:t>
            </a:r>
            <a:endParaRPr kumimoji="0" lang="ru-RU" sz="1800" b="1" i="0" u="none" strike="noStrike" cap="none" spc="0" normalizeH="0" baseline="0" dirty="0">
              <a:ln>
                <a:noFill/>
              </a:ln>
              <a:solidFill>
                <a:srgbClr val="666666"/>
              </a:solidFill>
              <a:effectLst/>
              <a:uFillTx/>
              <a:latin typeface="Fedra Sans Pro Book LF"/>
              <a:ea typeface="Fedra Sans Pro Book LF"/>
              <a:cs typeface="Fedra Sans Pro Book LF"/>
              <a:sym typeface="Fedra Sans Pro Book LF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058" y="1196752"/>
            <a:ext cx="6420790" cy="55417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8199367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8"/>
          <p:cNvGrpSpPr/>
          <p:nvPr/>
        </p:nvGrpSpPr>
        <p:grpSpPr>
          <a:xfrm>
            <a:off x="467544" y="2564904"/>
            <a:ext cx="8784976" cy="4480192"/>
            <a:chOff x="6943592" y="3906466"/>
            <a:chExt cx="17441996" cy="9811122"/>
          </a:xfrm>
        </p:grpSpPr>
        <p:pic>
          <p:nvPicPr>
            <p:cNvPr id="18" name="Picture 14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43592" y="3906466"/>
              <a:ext cx="17441995" cy="9811122"/>
            </a:xfrm>
            <a:prstGeom prst="rect">
              <a:avLst/>
            </a:prstGeom>
          </p:spPr>
        </p:pic>
        <p:pic>
          <p:nvPicPr>
            <p:cNvPr id="20" name="Picture 141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5518"/>
            <a:stretch/>
          </p:blipFill>
          <p:spPr>
            <a:xfrm>
              <a:off x="19530954" y="4632661"/>
              <a:ext cx="4854634" cy="5746330"/>
            </a:xfrm>
            <a:prstGeom prst="rect">
              <a:avLst/>
            </a:prstGeom>
          </p:spPr>
        </p:pic>
      </p:grpSp>
      <p:sp>
        <p:nvSpPr>
          <p:cNvPr id="24" name="TextBox 23"/>
          <p:cNvSpPr txBox="1"/>
          <p:nvPr/>
        </p:nvSpPr>
        <p:spPr>
          <a:xfrm>
            <a:off x="1115617" y="1268760"/>
            <a:ext cx="7416824" cy="1384993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5691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kumimoji="0" lang="ru-RU" sz="2400" b="1" i="0" u="none" strike="noStrike" cap="none" spc="0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uFillTx/>
                <a:latin typeface="Arial Bold"/>
                <a:sym typeface="Fedra Sans Pro Book LF"/>
              </a:rPr>
              <a:t>Мультиканальность:</a:t>
            </a:r>
          </a:p>
          <a:p>
            <a:pPr marL="457200" marR="0" indent="-457200" algn="l" defTabSz="95691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81000" algn="l"/>
              </a:tabLst>
            </a:pPr>
            <a:r>
              <a:rPr lang="ru-RU" sz="1800" dirty="0" smtClean="0">
                <a:solidFill>
                  <a:srgbClr val="000000"/>
                </a:solidFill>
                <a:latin typeface="Arial Bold"/>
              </a:rPr>
              <a:t>Все продукты Банка выводятся во все каналы</a:t>
            </a:r>
          </a:p>
          <a:p>
            <a:pPr marL="457200" marR="0" indent="-457200" algn="l" defTabSz="95691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81000" algn="l"/>
              </a:tabLst>
            </a:pPr>
            <a:r>
              <a:rPr kumimoji="0" lang="ru-RU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Bold"/>
                <a:sym typeface="Fedra Sans Pro Book LF"/>
              </a:rPr>
              <a:t>Клиент</a:t>
            </a:r>
            <a:r>
              <a:rPr kumimoji="0" lang="ru-RU" sz="18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Bold"/>
                <a:sym typeface="Fedra Sans Pro Book LF"/>
              </a:rPr>
              <a:t> начинает обслуживание в одном канале и продолжает в другом</a:t>
            </a:r>
            <a:endParaRPr kumimoji="0" lang="ru-RU" sz="18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Arial Bold"/>
              <a:sym typeface="Fedra Sans Pro Book LF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107240" y="2843931"/>
            <a:ext cx="6057047" cy="1169549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5691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lang="ru-RU" sz="2400" b="1" dirty="0" smtClean="0">
                <a:solidFill>
                  <a:srgbClr val="002060"/>
                </a:solidFill>
                <a:latin typeface="Arial Bold"/>
              </a:rPr>
              <a:t>Скорость</a:t>
            </a:r>
            <a:r>
              <a:rPr kumimoji="0" lang="ru-RU" sz="2400" b="1" i="0" u="none" strike="noStrike" cap="none" spc="0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uFillTx/>
                <a:latin typeface="Arial Bold"/>
                <a:sym typeface="Fedra Sans Pro Book LF"/>
              </a:rPr>
              <a:t> изменений:</a:t>
            </a:r>
          </a:p>
          <a:p>
            <a:pPr marL="457200" marR="0" indent="-457200" algn="l" defTabSz="95691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81000" algn="l"/>
              </a:tabLst>
            </a:pPr>
            <a:r>
              <a:rPr kumimoji="0" lang="ru-RU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Bold"/>
                <a:sym typeface="Fedra Sans Pro Book LF"/>
              </a:rPr>
              <a:t>Срок вывода нового продукта должен занимать 3 недели</a:t>
            </a:r>
            <a:endParaRPr kumimoji="0" lang="ru-RU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 Bold"/>
              <a:sym typeface="Fedra Sans Pro Book LF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107240" y="4208531"/>
            <a:ext cx="7213832" cy="2462210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91439" tIns="91439" rIns="91439" bIns="91439" numCol="1" spcCol="38100" rtlCol="0" anchor="t">
            <a:spAutoFit/>
          </a:bodyPr>
          <a:lstStyle/>
          <a:p>
            <a:pPr marL="0" marR="0" indent="0" algn="l" defTabSz="95691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kumimoji="0" lang="ru-RU" sz="2400" b="1" i="0" u="none" strike="noStrike" cap="none" spc="0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uFillTx/>
                <a:latin typeface="Arial Bold"/>
                <a:sym typeface="Fedra Sans Pro Book LF"/>
              </a:rPr>
              <a:t>Производительность и надежность:</a:t>
            </a:r>
          </a:p>
          <a:p>
            <a:pPr marL="457200" marR="0" indent="-457200" algn="l" defTabSz="95691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81000" algn="l"/>
              </a:tabLst>
            </a:pPr>
            <a:r>
              <a:rPr kumimoji="0" lang="ru-RU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Bold"/>
                <a:sym typeface="Fedra Sans Pro Book LF"/>
              </a:rPr>
              <a:t>Операций, в день</a:t>
            </a: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Bold"/>
                <a:sym typeface="Fedra Sans Pro Book LF"/>
              </a:rPr>
              <a:t>:</a:t>
            </a:r>
            <a:r>
              <a:rPr kumimoji="0" lang="ru-RU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Bold"/>
                <a:sym typeface="Fedra Sans Pro Book LF"/>
              </a:rPr>
              <a:t> 30 000 000</a:t>
            </a:r>
            <a:endParaRPr lang="ru-RU" sz="2000" dirty="0">
              <a:solidFill>
                <a:srgbClr val="000000"/>
              </a:solidFill>
              <a:latin typeface="Arial Bold"/>
            </a:endParaRPr>
          </a:p>
          <a:p>
            <a:pPr marL="457200" marR="0" indent="-457200" algn="l" defTabSz="95691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81000" algn="l"/>
              </a:tabLst>
            </a:pPr>
            <a:r>
              <a:rPr kumimoji="0" lang="ru-RU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Bold"/>
                <a:sym typeface="Fedra Sans Pro Book LF"/>
              </a:rPr>
              <a:t>Активный клиентов</a:t>
            </a:r>
            <a:r>
              <a:rPr lang="ru-RU" sz="2000" dirty="0" smtClean="0">
                <a:solidFill>
                  <a:srgbClr val="000000"/>
                </a:solidFill>
                <a:latin typeface="Arial Bold"/>
              </a:rPr>
              <a:t>, пик</a:t>
            </a:r>
            <a:r>
              <a:rPr lang="en-US" sz="2000" dirty="0" smtClean="0">
                <a:solidFill>
                  <a:srgbClr val="000000"/>
                </a:solidFill>
                <a:latin typeface="Arial Bold"/>
              </a:rPr>
              <a:t>:</a:t>
            </a:r>
            <a:r>
              <a:rPr lang="ru-RU" sz="2000" dirty="0" smtClean="0">
                <a:solidFill>
                  <a:srgbClr val="000000"/>
                </a:solidFill>
                <a:latin typeface="Arial Bold"/>
              </a:rPr>
              <a:t> 20 000 000</a:t>
            </a:r>
            <a:endParaRPr lang="en-US" sz="2000" dirty="0" smtClean="0">
              <a:solidFill>
                <a:srgbClr val="000000"/>
              </a:solidFill>
              <a:latin typeface="Arial Bold"/>
            </a:endParaRPr>
          </a:p>
          <a:p>
            <a:pPr marL="457200" marR="0" indent="-457200" algn="l" defTabSz="95691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81000" algn="l"/>
              </a:tabLst>
            </a:pPr>
            <a:r>
              <a:rPr kumimoji="0" lang="ru-RU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Bold"/>
                <a:sym typeface="Fedra Sans Pro Book LF"/>
              </a:rPr>
              <a:t>Доступность</a:t>
            </a: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Bold"/>
                <a:sym typeface="Fedra Sans Pro Book LF"/>
              </a:rPr>
              <a:t>:</a:t>
            </a:r>
            <a:r>
              <a:rPr kumimoji="0" lang="ru-RU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Bold"/>
                <a:sym typeface="Fedra Sans Pro Book LF"/>
              </a:rPr>
              <a:t> 24 х 7,</a:t>
            </a:r>
            <a:r>
              <a:rPr kumimoji="0" lang="ru-RU" sz="2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Bold"/>
                <a:sym typeface="Fedra Sans Pro Book LF"/>
              </a:rPr>
              <a:t> 99.99%</a:t>
            </a:r>
          </a:p>
          <a:p>
            <a:pPr marL="457200" marR="0" indent="-457200" algn="l" defTabSz="95691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81000" algn="l"/>
              </a:tabLst>
            </a:pPr>
            <a:r>
              <a:rPr lang="ru-RU" sz="2000" dirty="0">
                <a:solidFill>
                  <a:srgbClr val="000000"/>
                </a:solidFill>
                <a:latin typeface="Arial Bold"/>
              </a:rPr>
              <a:t>Время восстановления после сбоя</a:t>
            </a:r>
            <a:r>
              <a:rPr lang="en-US" sz="2000" dirty="0">
                <a:solidFill>
                  <a:srgbClr val="000000"/>
                </a:solidFill>
                <a:latin typeface="Arial Bold"/>
              </a:rPr>
              <a:t>: </a:t>
            </a:r>
            <a:r>
              <a:rPr lang="ru-RU" sz="2000" dirty="0">
                <a:solidFill>
                  <a:srgbClr val="000000"/>
                </a:solidFill>
                <a:latin typeface="Arial Bold"/>
              </a:rPr>
              <a:t>не более 1 минуты</a:t>
            </a:r>
          </a:p>
          <a:p>
            <a:pPr marL="457200" marR="0" indent="-457200" algn="l" defTabSz="95691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81000" algn="l"/>
              </a:tabLst>
            </a:pPr>
            <a:r>
              <a:rPr lang="ru-RU" sz="2000" dirty="0">
                <a:solidFill>
                  <a:srgbClr val="000000"/>
                </a:solidFill>
                <a:latin typeface="Arial Bold"/>
              </a:rPr>
              <a:t>Обновление</a:t>
            </a:r>
            <a:r>
              <a:rPr lang="en-US" sz="2000" dirty="0">
                <a:solidFill>
                  <a:srgbClr val="000000"/>
                </a:solidFill>
                <a:latin typeface="Arial Bold"/>
              </a:rPr>
              <a:t>: </a:t>
            </a:r>
            <a:r>
              <a:rPr lang="ru-RU" sz="2000" dirty="0">
                <a:solidFill>
                  <a:srgbClr val="000000"/>
                </a:solidFill>
                <a:latin typeface="Arial Bold"/>
              </a:rPr>
              <a:t>без остановки</a:t>
            </a:r>
          </a:p>
          <a:p>
            <a:pPr marL="457200" marR="0" indent="-457200" algn="l" defTabSz="95691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81000" algn="l"/>
              </a:tabLst>
            </a:pPr>
            <a:endParaRPr kumimoji="0" lang="ru-RU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 Bold"/>
              <a:sym typeface="Fedra Sans Pro Book LF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59832" y="620688"/>
            <a:ext cx="5256584" cy="3416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56913" rtl="0" fontAlgn="auto" latinLnBrk="1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kumimoji="0" lang="ru-RU" sz="1800" b="1" i="0" u="none" strike="noStrike" cap="none" spc="0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uFillTx/>
                <a:latin typeface="Fedra Sans Pro Book LF"/>
                <a:ea typeface="Fedra Sans Pro Book LF"/>
                <a:cs typeface="Fedra Sans Pro Book LF"/>
                <a:sym typeface="Fedra Sans Pro Book LF"/>
              </a:rPr>
              <a:t>ВЫЗОВЫ ПРОГРАММЫ</a:t>
            </a:r>
            <a:endParaRPr kumimoji="0" lang="ru-RU" sz="1800" b="1" i="0" u="none" strike="noStrike" cap="none" spc="0" normalizeH="0" baseline="0" dirty="0">
              <a:ln>
                <a:noFill/>
              </a:ln>
              <a:solidFill>
                <a:srgbClr val="666666"/>
              </a:solidFill>
              <a:effectLst/>
              <a:uFillTx/>
              <a:latin typeface="Fedra Sans Pro Book LF"/>
              <a:ea typeface="Fedra Sans Pro Book LF"/>
              <a:cs typeface="Fedra Sans Pro Book LF"/>
              <a:sym typeface="Fedra Sans Pro Book LF"/>
            </a:endParaRPr>
          </a:p>
        </p:txBody>
      </p:sp>
    </p:spTree>
    <p:extLst>
      <p:ext uri="{BB962C8B-B14F-4D97-AF65-F5344CB8AC3E}">
        <p14:creationId xmlns:p14="http://schemas.microsoft.com/office/powerpoint/2010/main" val="170535997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8"/>
          <p:cNvGrpSpPr/>
          <p:nvPr/>
        </p:nvGrpSpPr>
        <p:grpSpPr>
          <a:xfrm>
            <a:off x="467544" y="2564904"/>
            <a:ext cx="8784976" cy="4480192"/>
            <a:chOff x="6943592" y="3906466"/>
            <a:chExt cx="17441996" cy="9811122"/>
          </a:xfrm>
        </p:grpSpPr>
        <p:pic>
          <p:nvPicPr>
            <p:cNvPr id="18" name="Picture 14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43592" y="3906466"/>
              <a:ext cx="17441995" cy="9811122"/>
            </a:xfrm>
            <a:prstGeom prst="rect">
              <a:avLst/>
            </a:prstGeom>
          </p:spPr>
        </p:pic>
        <p:pic>
          <p:nvPicPr>
            <p:cNvPr id="20" name="Picture 141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5518"/>
            <a:stretch/>
          </p:blipFill>
          <p:spPr>
            <a:xfrm>
              <a:off x="19530954" y="4632661"/>
              <a:ext cx="4854634" cy="5746330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1122463" y="5157192"/>
            <a:ext cx="4745208" cy="1169549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91439" tIns="91439" rIns="91439" bIns="91439" numCol="1" spcCol="38100" rtlCol="0" anchor="t">
            <a:spAutoFit/>
          </a:bodyPr>
          <a:lstStyle/>
          <a:p>
            <a:pPr marL="0" marR="0" indent="0" algn="l" defTabSz="95691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kumimoji="0" lang="ru-RU" sz="2400" b="1" i="0" u="none" strike="noStrike" cap="none" spc="0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uFillTx/>
                <a:latin typeface="Arial Bold"/>
                <a:sym typeface="Fedra Sans Pro Book LF"/>
              </a:rPr>
              <a:t>Процессы разработки</a:t>
            </a:r>
          </a:p>
          <a:p>
            <a:pPr marL="457200" marR="0" indent="-457200" algn="l" defTabSz="95691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81000" algn="l"/>
              </a:tabLst>
            </a:pPr>
            <a:r>
              <a:rPr lang="ru-RU" sz="2000" dirty="0" smtClean="0">
                <a:solidFill>
                  <a:srgbClr val="000000"/>
                </a:solidFill>
                <a:latin typeface="Arial Bold"/>
              </a:rPr>
              <a:t>Единая методология разработки</a:t>
            </a:r>
          </a:p>
          <a:p>
            <a:pPr marL="457200" marR="0" indent="-457200" algn="l" defTabSz="95691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81000" algn="l"/>
              </a:tabLst>
            </a:pPr>
            <a:r>
              <a:rPr kumimoji="0" lang="ru-RU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Bold"/>
                <a:sym typeface="Fedra Sans Pro Book LF"/>
              </a:rPr>
              <a:t>Единая</a:t>
            </a:r>
            <a:r>
              <a:rPr kumimoji="0" lang="ru-RU" sz="2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 Bold"/>
                <a:sym typeface="Fedra Sans Pro Book LF"/>
              </a:rPr>
              <a:t> среда </a:t>
            </a:r>
            <a:r>
              <a:rPr lang="en-US" sz="2000" dirty="0" smtClean="0">
                <a:solidFill>
                  <a:srgbClr val="000000"/>
                </a:solidFill>
                <a:latin typeface="Arial Bold"/>
              </a:rPr>
              <a:t>continues integration</a:t>
            </a:r>
            <a:endParaRPr kumimoji="0" lang="ru-RU" sz="2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Arial Bold"/>
              <a:sym typeface="Fedra Sans Pro Book LF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15616" y="3296255"/>
            <a:ext cx="5904656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l" defTabSz="95691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lang="ru-RU" sz="2400" b="1" dirty="0" smtClean="0">
                <a:solidFill>
                  <a:srgbClr val="002060"/>
                </a:solidFill>
                <a:latin typeface="Arial Bold"/>
              </a:rPr>
              <a:t>Платформа</a:t>
            </a:r>
            <a:endParaRPr lang="ru-RU" sz="2400" b="1" dirty="0">
              <a:solidFill>
                <a:srgbClr val="002060"/>
              </a:solidFill>
              <a:latin typeface="Arial Bold"/>
            </a:endParaRPr>
          </a:p>
          <a:p>
            <a:pPr marL="457200" marR="0" indent="-457200" algn="l" defTabSz="95691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81000" algn="l"/>
              </a:tabLst>
            </a:pPr>
            <a:r>
              <a:rPr lang="ru-RU" sz="2000" dirty="0" smtClean="0">
                <a:solidFill>
                  <a:srgbClr val="000000"/>
                </a:solidFill>
                <a:latin typeface="Arial Bold"/>
              </a:rPr>
              <a:t>Единый набор технологий и библиотек</a:t>
            </a:r>
          </a:p>
          <a:p>
            <a:pPr marL="457200" marR="0" indent="-457200" algn="l" defTabSz="95691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81000" algn="l"/>
              </a:tabLst>
            </a:pPr>
            <a:r>
              <a:rPr lang="ru-RU" sz="2000" dirty="0" smtClean="0">
                <a:solidFill>
                  <a:srgbClr val="000000"/>
                </a:solidFill>
                <a:latin typeface="Arial Bold"/>
              </a:rPr>
              <a:t>Единый набор системных сервисов</a:t>
            </a:r>
          </a:p>
          <a:p>
            <a:pPr marL="457200" marR="0" indent="-457200" algn="l" defTabSz="95691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81000" algn="l"/>
              </a:tabLst>
            </a:pPr>
            <a:r>
              <a:rPr lang="ru-RU" sz="2000" dirty="0" smtClean="0">
                <a:solidFill>
                  <a:srgbClr val="000000"/>
                </a:solidFill>
                <a:latin typeface="Arial Bold"/>
              </a:rPr>
              <a:t>Решение вопросов производительности и отказоустойчивости</a:t>
            </a:r>
            <a:endParaRPr lang="ru-RU" sz="2000" dirty="0">
              <a:solidFill>
                <a:srgbClr val="000000"/>
              </a:solidFill>
              <a:latin typeface="Arial Bold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22463" y="1456066"/>
            <a:ext cx="7200800" cy="1785102"/>
          </a:xfrm>
          <a:prstGeom prst="rect">
            <a:avLst/>
          </a:prstGeom>
          <a:noFill/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t">
            <a:spAutoFit/>
          </a:bodyPr>
          <a:lstStyle/>
          <a:p>
            <a:pPr marL="0" marR="0" indent="0" algn="l" defTabSz="95691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kumimoji="0" lang="ru-RU" sz="2400" b="1" i="0" u="none" strike="noStrike" cap="none" spc="0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uFillTx/>
                <a:latin typeface="Arial Bold"/>
                <a:sym typeface="Fedra Sans Pro Book LF"/>
              </a:rPr>
              <a:t>Архитектура</a:t>
            </a:r>
          </a:p>
          <a:p>
            <a:pPr marL="457200" marR="0" indent="-457200" algn="l" defTabSz="95691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81000" algn="l"/>
              </a:tabLst>
            </a:pPr>
            <a:r>
              <a:rPr lang="ru-RU" sz="2000" dirty="0" err="1" smtClean="0">
                <a:solidFill>
                  <a:srgbClr val="000000"/>
                </a:solidFill>
                <a:latin typeface="Arial Bold"/>
              </a:rPr>
              <a:t>Сервисно</a:t>
            </a:r>
            <a:r>
              <a:rPr lang="ru-RU" sz="2000" dirty="0" smtClean="0">
                <a:solidFill>
                  <a:srgbClr val="000000"/>
                </a:solidFill>
                <a:latin typeface="Arial Bold"/>
              </a:rPr>
              <a:t>-ориентированная архитектура</a:t>
            </a:r>
          </a:p>
          <a:p>
            <a:pPr marL="457200" marR="0" indent="-457200" algn="l" defTabSz="95691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381000" algn="l"/>
              </a:tabLst>
            </a:pPr>
            <a:r>
              <a:rPr lang="ru-RU" sz="2000" dirty="0" smtClean="0">
                <a:solidFill>
                  <a:srgbClr val="000000"/>
                </a:solidFill>
                <a:latin typeface="Arial Bold"/>
              </a:rPr>
              <a:t>Четкое разделение архитектуры на слои (презентационный, бизнес, </a:t>
            </a:r>
            <a:br>
              <a:rPr lang="ru-RU" sz="2000" dirty="0" smtClean="0">
                <a:solidFill>
                  <a:srgbClr val="000000"/>
                </a:solidFill>
                <a:latin typeface="Arial Bold"/>
              </a:rPr>
            </a:br>
            <a:r>
              <a:rPr lang="ru-RU" sz="2000" dirty="0" smtClean="0">
                <a:solidFill>
                  <a:srgbClr val="000000"/>
                </a:solidFill>
                <a:latin typeface="Arial Bold"/>
              </a:rPr>
              <a:t>интеграционный и т.д.)</a:t>
            </a:r>
            <a:endParaRPr kumimoji="0" lang="ru-RU" sz="2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Arial Bold"/>
              <a:sym typeface="Fedra Sans Pro Book LF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059832" y="620688"/>
            <a:ext cx="5256584" cy="3416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56913" rtl="0" fontAlgn="auto" latinLnBrk="1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kumimoji="0" lang="ru-RU" sz="1800" b="1" i="0" u="none" strike="noStrike" cap="none" spc="0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uFillTx/>
                <a:latin typeface="Fedra Sans Pro Book LF"/>
                <a:ea typeface="Fedra Sans Pro Book LF"/>
                <a:cs typeface="Fedra Sans Pro Book LF"/>
                <a:sym typeface="Fedra Sans Pro Book LF"/>
              </a:rPr>
              <a:t>КАК ЭТОГО ДОСТИГАЕМ?</a:t>
            </a:r>
            <a:endParaRPr kumimoji="0" lang="ru-RU" sz="1800" b="1" i="0" u="none" strike="noStrike" cap="none" spc="0" normalizeH="0" baseline="0" dirty="0">
              <a:ln>
                <a:noFill/>
              </a:ln>
              <a:solidFill>
                <a:srgbClr val="666666"/>
              </a:solidFill>
              <a:effectLst/>
              <a:uFillTx/>
              <a:latin typeface="Fedra Sans Pro Book LF"/>
              <a:ea typeface="Fedra Sans Pro Book LF"/>
              <a:cs typeface="Fedra Sans Pro Book LF"/>
              <a:sym typeface="Fedra Sans Pro Book LF"/>
            </a:endParaRPr>
          </a:p>
        </p:txBody>
      </p:sp>
    </p:spTree>
    <p:extLst>
      <p:ext uri="{BB962C8B-B14F-4D97-AF65-F5344CB8AC3E}">
        <p14:creationId xmlns:p14="http://schemas.microsoft.com/office/powerpoint/2010/main" val="175826264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356" y="1556793"/>
            <a:ext cx="8054644" cy="44038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" name="Picture 4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444575" y="-171400"/>
            <a:ext cx="7833841" cy="3808239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3059832" y="620688"/>
            <a:ext cx="5256584" cy="3416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56913" rtl="0" fontAlgn="auto" latinLnBrk="1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kumimoji="0" lang="ru-RU" sz="1800" b="1" i="0" u="none" strike="noStrike" cap="none" spc="0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uFillTx/>
                <a:latin typeface="Fedra Sans Pro Book LF"/>
                <a:ea typeface="Fedra Sans Pro Book LF"/>
                <a:cs typeface="Fedra Sans Pro Book LF"/>
                <a:sym typeface="Fedra Sans Pro Book LF"/>
              </a:rPr>
              <a:t>СОСТАВ ПЛАТФОРМЫ</a:t>
            </a:r>
            <a:endParaRPr kumimoji="0" lang="ru-RU" sz="1800" b="1" i="0" u="none" strike="noStrike" cap="none" spc="0" normalizeH="0" baseline="0" dirty="0">
              <a:ln>
                <a:noFill/>
              </a:ln>
              <a:solidFill>
                <a:srgbClr val="666666"/>
              </a:solidFill>
              <a:effectLst/>
              <a:uFillTx/>
              <a:latin typeface="Fedra Sans Pro Book LF"/>
              <a:ea typeface="Fedra Sans Pro Book LF"/>
              <a:cs typeface="Fedra Sans Pro Book LF"/>
              <a:sym typeface="Fedra Sans Pro Book LF"/>
            </a:endParaRPr>
          </a:p>
        </p:txBody>
      </p:sp>
    </p:spTree>
    <p:extLst>
      <p:ext uri="{BB962C8B-B14F-4D97-AF65-F5344CB8AC3E}">
        <p14:creationId xmlns:p14="http://schemas.microsoft.com/office/powerpoint/2010/main" val="355637502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2655" y="1412776"/>
            <a:ext cx="7954665" cy="4392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6" name="Picture 4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444575" y="-171400"/>
            <a:ext cx="7833841" cy="3808239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3059832" y="620688"/>
            <a:ext cx="5256584" cy="3416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56913" rtl="0" fontAlgn="auto" latinLnBrk="1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kumimoji="0" lang="ru-RU" sz="1800" b="1" i="0" u="none" strike="noStrike" cap="none" spc="0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uFillTx/>
                <a:latin typeface="Fedra Sans Pro Book LF"/>
                <a:ea typeface="Fedra Sans Pro Book LF"/>
                <a:cs typeface="Fedra Sans Pro Book LF"/>
                <a:sym typeface="Fedra Sans Pro Book LF"/>
              </a:rPr>
              <a:t>АРХИТЕКТУРА ПЛАТФОРМЫ</a:t>
            </a:r>
            <a:endParaRPr kumimoji="0" lang="ru-RU" sz="1800" b="1" i="0" u="none" strike="noStrike" cap="none" spc="0" normalizeH="0" baseline="0" dirty="0">
              <a:ln>
                <a:noFill/>
              </a:ln>
              <a:solidFill>
                <a:srgbClr val="666666"/>
              </a:solidFill>
              <a:effectLst/>
              <a:uFillTx/>
              <a:latin typeface="Fedra Sans Pro Book LF"/>
              <a:ea typeface="Fedra Sans Pro Book LF"/>
              <a:cs typeface="Fedra Sans Pro Book LF"/>
              <a:sym typeface="Fedra Sans Pro Book LF"/>
            </a:endParaRPr>
          </a:p>
        </p:txBody>
      </p:sp>
    </p:spTree>
    <p:extLst>
      <p:ext uri="{BB962C8B-B14F-4D97-AF65-F5344CB8AC3E}">
        <p14:creationId xmlns:p14="http://schemas.microsoft.com/office/powerpoint/2010/main" val="275276179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4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444575" y="-171400"/>
            <a:ext cx="7833841" cy="3808239"/>
          </a:xfrm>
          <a:prstGeom prst="rect">
            <a:avLst/>
          </a:prstGeom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0928" y="1723963"/>
            <a:ext cx="7723072" cy="44576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3059832" y="620688"/>
            <a:ext cx="5256584" cy="3416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56913" rtl="0" fontAlgn="auto" latinLnBrk="1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kumimoji="0" lang="ru-RU" sz="1800" b="1" i="0" u="none" strike="noStrike" cap="none" spc="0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uFillTx/>
                <a:latin typeface="Fedra Sans Pro Book LF"/>
                <a:ea typeface="Fedra Sans Pro Book LF"/>
                <a:cs typeface="Fedra Sans Pro Book LF"/>
                <a:sym typeface="Fedra Sans Pro Book LF"/>
              </a:rPr>
              <a:t>ТИПОВОЕ</a:t>
            </a:r>
            <a:r>
              <a:rPr kumimoji="0" lang="ru-RU" sz="1800" b="1" i="0" u="none" strike="noStrike" cap="none" spc="0" normalizeH="0" dirty="0" smtClean="0">
                <a:ln>
                  <a:noFill/>
                </a:ln>
                <a:solidFill>
                  <a:srgbClr val="666666"/>
                </a:solidFill>
                <a:effectLst/>
                <a:uFillTx/>
                <a:latin typeface="Fedra Sans Pro Book LF"/>
                <a:ea typeface="Fedra Sans Pro Book LF"/>
                <a:cs typeface="Fedra Sans Pro Book LF"/>
                <a:sym typeface="Fedra Sans Pro Book LF"/>
              </a:rPr>
              <a:t> БИЗНЕС ПРИЛОЖЕНИЕ</a:t>
            </a:r>
            <a:endParaRPr kumimoji="0" lang="ru-RU" sz="1800" b="1" i="0" u="none" strike="noStrike" cap="none" spc="0" normalizeH="0" baseline="0" dirty="0">
              <a:ln>
                <a:noFill/>
              </a:ln>
              <a:solidFill>
                <a:srgbClr val="666666"/>
              </a:solidFill>
              <a:effectLst/>
              <a:uFillTx/>
              <a:latin typeface="Fedra Sans Pro Book LF"/>
              <a:ea typeface="Fedra Sans Pro Book LF"/>
              <a:cs typeface="Fedra Sans Pro Book LF"/>
              <a:sym typeface="Fedra Sans Pro Book LF"/>
            </a:endParaRPr>
          </a:p>
        </p:txBody>
      </p:sp>
    </p:spTree>
    <p:extLst>
      <p:ext uri="{BB962C8B-B14F-4D97-AF65-F5344CB8AC3E}">
        <p14:creationId xmlns:p14="http://schemas.microsoft.com/office/powerpoint/2010/main" val="108524410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4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444575" y="-171400"/>
            <a:ext cx="7833841" cy="3808239"/>
          </a:xfrm>
          <a:prstGeom prst="rect">
            <a:avLst/>
          </a:prstGeom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464196"/>
            <a:ext cx="7675821" cy="44850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3059832" y="620688"/>
            <a:ext cx="5256584" cy="3416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56913" rtl="0" fontAlgn="auto" latinLnBrk="1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1000" algn="l"/>
              </a:tabLst>
            </a:pPr>
            <a:r>
              <a:rPr kumimoji="0" lang="ru-RU" sz="1800" b="1" i="0" u="none" strike="noStrike" cap="none" spc="0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uFillTx/>
                <a:latin typeface="Fedra Sans Pro Book LF"/>
                <a:ea typeface="Fedra Sans Pro Book LF"/>
                <a:cs typeface="Fedra Sans Pro Book LF"/>
                <a:sym typeface="Fedra Sans Pro Book LF"/>
              </a:rPr>
              <a:t>ТИПОВОЕ</a:t>
            </a:r>
            <a:r>
              <a:rPr kumimoji="0" lang="ru-RU" sz="1800" b="1" i="0" u="none" strike="noStrike" cap="none" spc="0" normalizeH="0" dirty="0" smtClean="0">
                <a:ln>
                  <a:noFill/>
                </a:ln>
                <a:solidFill>
                  <a:srgbClr val="666666"/>
                </a:solidFill>
                <a:effectLst/>
                <a:uFillTx/>
                <a:latin typeface="Fedra Sans Pro Book LF"/>
                <a:ea typeface="Fedra Sans Pro Book LF"/>
                <a:cs typeface="Fedra Sans Pro Book LF"/>
                <a:sym typeface="Fedra Sans Pro Book LF"/>
              </a:rPr>
              <a:t> БИЗНЕС ПРИЛОЖЕНИЕ</a:t>
            </a:r>
            <a:endParaRPr kumimoji="0" lang="ru-RU" sz="1800" b="1" i="0" u="none" strike="noStrike" cap="none" spc="0" normalizeH="0" baseline="0" dirty="0">
              <a:ln>
                <a:noFill/>
              </a:ln>
              <a:solidFill>
                <a:srgbClr val="666666"/>
              </a:solidFill>
              <a:effectLst/>
              <a:uFillTx/>
              <a:latin typeface="Fedra Sans Pro Book LF"/>
              <a:ea typeface="Fedra Sans Pro Book LF"/>
              <a:cs typeface="Fedra Sans Pro Book LF"/>
              <a:sym typeface="Fedra Sans Pro Book LF"/>
            </a:endParaRPr>
          </a:p>
        </p:txBody>
      </p:sp>
    </p:spTree>
    <p:extLst>
      <p:ext uri="{BB962C8B-B14F-4D97-AF65-F5344CB8AC3E}">
        <p14:creationId xmlns:p14="http://schemas.microsoft.com/office/powerpoint/2010/main" val="153173153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">
  <a:themeElements>
    <a:clrScheme name="Default">
      <a:dk1>
        <a:srgbClr val="666666"/>
      </a:dk1>
      <a:lt1>
        <a:srgbClr val="FFFFFF"/>
      </a:lt1>
      <a:dk2>
        <a:srgbClr val="A7A7A7"/>
      </a:dk2>
      <a:lt2>
        <a:srgbClr val="535353"/>
      </a:lt2>
      <a:accent1>
        <a:srgbClr val="DEDFE7"/>
      </a:accent1>
      <a:accent2>
        <a:srgbClr val="8CC742"/>
      </a:accent2>
      <a:accent3>
        <a:srgbClr val="FFAE18"/>
      </a:accent3>
      <a:accent4>
        <a:srgbClr val="049536"/>
      </a:accent4>
      <a:accent5>
        <a:srgbClr val="FF6600"/>
      </a:accent5>
      <a:accent6>
        <a:srgbClr val="808080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DEDFE7"/>
          </a:solidFill>
          <a:prstDash val="solid"/>
          <a:bevel/>
        </a:ln>
        <a:effectLst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DEDFE7"/>
          </a:solidFill>
          <a:prstDash val="solid"/>
          <a:bevel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56913" rtl="0" fontAlgn="auto" latinLnBrk="1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81000" algn="l"/>
          </a:tabLst>
          <a:defRPr kumimoji="0" sz="1600" b="0" i="0" u="none" strike="noStrike" cap="none" spc="0" normalizeH="0" baseline="0">
            <a:ln>
              <a:noFill/>
            </a:ln>
            <a:solidFill>
              <a:srgbClr val="666666"/>
            </a:solidFill>
            <a:effectLst/>
            <a:uFillTx/>
            <a:latin typeface="Fedra Sans Pro Book LF"/>
            <a:ea typeface="Fedra Sans Pro Book LF"/>
            <a:cs typeface="Fedra Sans Pro Book LF"/>
            <a:sym typeface="Fedra Sans Pro Book LF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DEDFE7"/>
      </a:accent1>
      <a:accent2>
        <a:srgbClr val="8CC742"/>
      </a:accent2>
      <a:accent3>
        <a:srgbClr val="FFAE18"/>
      </a:accent3>
      <a:accent4>
        <a:srgbClr val="049536"/>
      </a:accent4>
      <a:accent5>
        <a:srgbClr val="FF6600"/>
      </a:accent5>
      <a:accent6>
        <a:srgbClr val="808080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DEDFE7"/>
          </a:solidFill>
          <a:prstDash val="solid"/>
          <a:bevel/>
        </a:ln>
        <a:effectLst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DEDFE7"/>
          </a:solidFill>
          <a:prstDash val="solid"/>
          <a:bevel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56913" rtl="0" fontAlgn="auto" latinLnBrk="1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81000" algn="l"/>
          </a:tabLst>
          <a:defRPr kumimoji="0" sz="1600" b="0" i="0" u="none" strike="noStrike" cap="none" spc="0" normalizeH="0" baseline="0">
            <a:ln>
              <a:noFill/>
            </a:ln>
            <a:solidFill>
              <a:srgbClr val="666666"/>
            </a:solidFill>
            <a:effectLst/>
            <a:uFillTx/>
            <a:latin typeface="Fedra Sans Pro Book LF"/>
            <a:ea typeface="Fedra Sans Pro Book LF"/>
            <a:cs typeface="Fedra Sans Pro Book LF"/>
            <a:sym typeface="Fedra Sans Pro Book LF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861</Words>
  <Application>Microsoft Office PowerPoint</Application>
  <PresentationFormat>Экран (4:3)</PresentationFormat>
  <Paragraphs>248</Paragraphs>
  <Slides>21</Slides>
  <Notes>18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2" baseType="lpstr">
      <vt:lpstr>Default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Галишникова Ксения Андреевна</dc:creator>
  <cp:lastModifiedBy>Галишникова Ксения Андреевна</cp:lastModifiedBy>
  <cp:revision>49</cp:revision>
  <dcterms:modified xsi:type="dcterms:W3CDTF">2016-04-02T08:25:37Z</dcterms:modified>
</cp:coreProperties>
</file>